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4"/>
  </p:notesMasterIdLst>
  <p:sldIdLst>
    <p:sldId id="257" r:id="rId2"/>
    <p:sldId id="298" r:id="rId3"/>
    <p:sldId id="316" r:id="rId4"/>
    <p:sldId id="339" r:id="rId5"/>
    <p:sldId id="337" r:id="rId6"/>
    <p:sldId id="343" r:id="rId7"/>
    <p:sldId id="347" r:id="rId8"/>
    <p:sldId id="344" r:id="rId9"/>
    <p:sldId id="340" r:id="rId10"/>
    <p:sldId id="348" r:id="rId11"/>
    <p:sldId id="349" r:id="rId12"/>
    <p:sldId id="270" r:id="rId13"/>
    <p:sldId id="342" r:id="rId14"/>
    <p:sldId id="338" r:id="rId15"/>
    <p:sldId id="305" r:id="rId16"/>
    <p:sldId id="326" r:id="rId17"/>
    <p:sldId id="350" r:id="rId18"/>
    <p:sldId id="312" r:id="rId19"/>
    <p:sldId id="287" r:id="rId20"/>
    <p:sldId id="290" r:id="rId21"/>
    <p:sldId id="291" r:id="rId22"/>
    <p:sldId id="318" r:id="rId23"/>
    <p:sldId id="274" r:id="rId24"/>
    <p:sldId id="351" r:id="rId25"/>
    <p:sldId id="276" r:id="rId26"/>
    <p:sldId id="303" r:id="rId27"/>
    <p:sldId id="301" r:id="rId28"/>
    <p:sldId id="300" r:id="rId29"/>
    <p:sldId id="294" r:id="rId30"/>
    <p:sldId id="302" r:id="rId31"/>
    <p:sldId id="297" r:id="rId32"/>
    <p:sldId id="336" r:id="rId33"/>
    <p:sldId id="324" r:id="rId34"/>
    <p:sldId id="353" r:id="rId35"/>
    <p:sldId id="314" r:id="rId36"/>
    <p:sldId id="315" r:id="rId37"/>
    <p:sldId id="296" r:id="rId38"/>
    <p:sldId id="279" r:id="rId39"/>
    <p:sldId id="278" r:id="rId40"/>
    <p:sldId id="355" r:id="rId41"/>
    <p:sldId id="310" r:id="rId42"/>
    <p:sldId id="311" r:id="rId43"/>
    <p:sldId id="264" r:id="rId44"/>
    <p:sldId id="265" r:id="rId45"/>
    <p:sldId id="267" r:id="rId46"/>
    <p:sldId id="313" r:id="rId47"/>
    <p:sldId id="354" r:id="rId48"/>
    <p:sldId id="332" r:id="rId49"/>
    <p:sldId id="333" r:id="rId50"/>
    <p:sldId id="334" r:id="rId51"/>
    <p:sldId id="330" r:id="rId52"/>
    <p:sldId id="283" r:id="rId53"/>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8B884"/>
    <a:srgbClr val="F870A4"/>
  </p:clrMru>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ללא סגנון, ללא רשת">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380"/>
    <p:restoredTop sz="95577" autoAdjust="0"/>
  </p:normalViewPr>
  <p:slideViewPr>
    <p:cSldViewPr>
      <p:cViewPr varScale="1">
        <p:scale>
          <a:sx n="104" d="100"/>
          <a:sy n="104" d="100"/>
        </p:scale>
        <p:origin x="-174" y="-16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7066AD8-282C-4AB0-B25D-C2937B570273}" type="datetimeFigureOut">
              <a:rPr lang="he-IL" smtClean="0"/>
              <a:pPr/>
              <a:t>ה'/חשון/תשע"ו</a:t>
            </a:fld>
            <a:endParaRPr lang="he-IL"/>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89F5F0E-2DD8-4367-BF04-764D089A1DFC}" type="slidenum">
              <a:rPr lang="he-IL" smtClean="0"/>
              <a:pPr/>
              <a:t>‹#›</a:t>
            </a:fld>
            <a:endParaRPr lang="he-IL"/>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fld id="{189F5F0E-2DD8-4367-BF04-764D089A1DFC}" type="slidenum">
              <a:rPr lang="he-IL" smtClean="0"/>
              <a:pPr/>
              <a:t>10</a:t>
            </a:fld>
            <a:endParaRPr lang="he-I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fld id="{189F5F0E-2DD8-4367-BF04-764D089A1DFC}" type="slidenum">
              <a:rPr lang="he-IL" smtClean="0"/>
              <a:pPr/>
              <a:t>11</a:t>
            </a:fld>
            <a:endParaRPr lang="he-I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fld id="{189F5F0E-2DD8-4367-BF04-764D089A1DFC}" type="slidenum">
              <a:rPr lang="he-IL" smtClean="0"/>
              <a:pPr/>
              <a:t>21</a:t>
            </a:fld>
            <a:endParaRPr lang="he-I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מציין מיקום של תמונת שקופית 1"/>
          <p:cNvSpPr>
            <a:spLocks noGrp="1" noRot="1" noChangeAspect="1" noTextEdit="1"/>
          </p:cNvSpPr>
          <p:nvPr>
            <p:ph type="sldImg"/>
          </p:nvPr>
        </p:nvSpPr>
        <p:spPr>
          <a:ln/>
        </p:spPr>
      </p:sp>
      <p:sp>
        <p:nvSpPr>
          <p:cNvPr id="18435" name="מציין מיקום של הערות 2"/>
          <p:cNvSpPr>
            <a:spLocks noGrp="1"/>
          </p:cNvSpPr>
          <p:nvPr>
            <p:ph type="body" idx="1"/>
          </p:nvPr>
        </p:nvSpPr>
        <p:spPr>
          <a:noFill/>
          <a:ln/>
        </p:spPr>
        <p:txBody>
          <a:bodyPr/>
          <a:lstStyle/>
          <a:p>
            <a:endParaRPr lang="he-IL" smtClean="0"/>
          </a:p>
        </p:txBody>
      </p:sp>
      <p:sp>
        <p:nvSpPr>
          <p:cNvPr id="18436" name="מציין מיקום של מספר שקופית 3"/>
          <p:cNvSpPr>
            <a:spLocks noGrp="1"/>
          </p:cNvSpPr>
          <p:nvPr>
            <p:ph type="sldNum" sz="quarter" idx="5"/>
          </p:nvPr>
        </p:nvSpPr>
        <p:spPr>
          <a:noFill/>
        </p:spPr>
        <p:txBody>
          <a:bodyPr/>
          <a:lstStyle/>
          <a:p>
            <a:fld id="{F5879F09-6436-4217-B0D2-F002E79C6496}" type="slidenum">
              <a:rPr lang="he-IL" altLang="en-US" smtClean="0"/>
              <a:pPr/>
              <a:t>46</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6D5AA4AA-370D-43E8-B86F-ACB240209376}" type="datetime8">
              <a:rPr lang="he-IL" smtClean="0"/>
              <a:pPr/>
              <a:t>18 אוקטובר 15</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pPr/>
              <a:t>‹#›</a:t>
            </a:fld>
            <a:endParaRPr lang="he-I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3FDA47A5-A741-48D0-AABB-05A9AD80FF98}" type="datetime8">
              <a:rPr lang="he-IL" smtClean="0"/>
              <a:pPr/>
              <a:t>18 אוקטובר 15</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pPr/>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C01F3425-3CCF-4C24-8742-81BE6D8ADB66}" type="datetime8">
              <a:rPr lang="he-IL" smtClean="0"/>
              <a:pPr/>
              <a:t>18 אוקטובר 15</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pPr/>
              <a:t>‹#›</a:t>
            </a:fld>
            <a:endParaRPr lang="he-I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CB27815A-47D4-4B87-91EA-BD124F008A76}" type="datetime8">
              <a:rPr lang="he-IL" smtClean="0"/>
              <a:pPr/>
              <a:t>18 אוקטובר 15</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pPr/>
              <a:t>‹#›</a:t>
            </a:fld>
            <a:endParaRPr lang="he-I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D883D038-D55B-43F2-BFA4-6E3BD4B57F5C}" type="datetime8">
              <a:rPr lang="he-IL" smtClean="0"/>
              <a:pPr/>
              <a:t>18 אוקטובר 15</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pPr/>
              <a:t>‹#›</a:t>
            </a:fld>
            <a:endParaRPr lang="he-I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F5BC1B76-52D9-4AD6-8DBF-B9455D9B7F58}" type="datetime8">
              <a:rPr lang="he-IL" smtClean="0"/>
              <a:pPr/>
              <a:t>18 אוקטובר 15</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AF22AC9-109E-4E4D-92F9-530E51D9A3A2}" type="slidenum">
              <a:rPr lang="he-IL" smtClean="0"/>
              <a:pPr/>
              <a:t>‹#›</a:t>
            </a:fld>
            <a:endParaRPr lang="he-I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38D2FDA4-4D94-4981-B1DD-3691FD9DE22C}" type="datetime8">
              <a:rPr lang="he-IL" smtClean="0"/>
              <a:pPr/>
              <a:t>18 אוקטובר 15</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DAF22AC9-109E-4E4D-92F9-530E51D9A3A2}" type="slidenum">
              <a:rPr lang="he-IL" smtClean="0"/>
              <a:pPr/>
              <a:t>‹#›</a:t>
            </a:fld>
            <a:endParaRPr lang="he-I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74C34274-CAC2-44CF-9E2B-2D48CA8599E0}" type="datetime8">
              <a:rPr lang="he-IL" smtClean="0"/>
              <a:pPr/>
              <a:t>18 אוקטובר 15</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DAF22AC9-109E-4E4D-92F9-530E51D9A3A2}" type="slidenum">
              <a:rPr lang="he-IL" smtClean="0"/>
              <a:pPr/>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5EC66E45-B47C-46B9-ACB0-2B2E686B35E8}" type="datetime8">
              <a:rPr lang="he-IL" smtClean="0"/>
              <a:pPr/>
              <a:t>18 אוקטובר 15</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DAF22AC9-109E-4E4D-92F9-530E51D9A3A2}" type="slidenum">
              <a:rPr lang="he-IL" smtClean="0"/>
              <a:pPr/>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F0E6BF8A-807B-4944-9ABB-E27FDBD25E4A}" type="datetime8">
              <a:rPr lang="he-IL" smtClean="0"/>
              <a:pPr/>
              <a:t>18 אוקטובר 15</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AF22AC9-109E-4E4D-92F9-530E51D9A3A2}" type="slidenum">
              <a:rPr lang="he-IL" smtClean="0"/>
              <a:pPr/>
              <a:t>‹#›</a:t>
            </a:fld>
            <a:endParaRPr lang="he-I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ציור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A2D9D781-0E01-445D-BA27-A92CF8E9372F}" type="datetime8">
              <a:rPr lang="he-IL" smtClean="0"/>
              <a:pPr/>
              <a:t>18 אוקטובר 15</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AF22AC9-109E-4E4D-92F9-530E51D9A3A2}" type="slidenum">
              <a:rPr lang="he-IL" smtClean="0"/>
              <a:pPr/>
              <a:t>‹#›</a:t>
            </a:fld>
            <a:endParaRPr lang="he-I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15DF1B9-30ED-4696-A2DB-B74F0203279C}" type="datetime8">
              <a:rPr lang="he-IL" smtClean="0"/>
              <a:pPr/>
              <a:t>18 אוקטובר 15</a:t>
            </a:fld>
            <a:endParaRPr lang="he-IL"/>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AF22AC9-109E-4E4D-92F9-530E51D9A3A2}"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3.v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idx="1"/>
          </p:nvPr>
        </p:nvPicPr>
        <p:blipFill>
          <a:blip r:embed="rId2" cstate="print">
            <a:lum bright="21000"/>
          </a:blip>
          <a:srcRect t="14978" b="14978"/>
          <a:stretch>
            <a:fillRect/>
          </a:stretch>
        </p:blipFill>
        <p:spPr bwMode="auto">
          <a:xfrm>
            <a:off x="0" y="-500090"/>
            <a:ext cx="10140619" cy="7605464"/>
          </a:xfrm>
          <a:prstGeom prst="rect">
            <a:avLst/>
          </a:prstGeom>
          <a:noFill/>
          <a:ln w="9525">
            <a:noFill/>
            <a:miter lim="800000"/>
            <a:headEnd/>
            <a:tailEnd/>
          </a:ln>
        </p:spPr>
      </p:pic>
      <p:sp>
        <p:nvSpPr>
          <p:cNvPr id="2" name="כותרת 1"/>
          <p:cNvSpPr>
            <a:spLocks noGrp="1"/>
          </p:cNvSpPr>
          <p:nvPr>
            <p:ph type="title"/>
          </p:nvPr>
        </p:nvSpPr>
        <p:spPr>
          <a:xfrm>
            <a:off x="6143636" y="1785926"/>
            <a:ext cx="2819712" cy="2005394"/>
          </a:xfrm>
        </p:spPr>
        <p:txBody>
          <a:bodyPr>
            <a:normAutofit fontScale="90000"/>
          </a:bodyPr>
          <a:lstStyle/>
          <a:p>
            <a:r>
              <a:rPr lang="he-IL" sz="3600" dirty="0" smtClean="0">
                <a:solidFill>
                  <a:srgbClr val="FF0000"/>
                </a:solidFill>
                <a:cs typeface="+mn-cs"/>
              </a:rPr>
              <a:t>תיק תיעוד</a:t>
            </a:r>
            <a:br>
              <a:rPr lang="he-IL" sz="3600" dirty="0" smtClean="0">
                <a:solidFill>
                  <a:srgbClr val="FF0000"/>
                </a:solidFill>
                <a:cs typeface="+mn-cs"/>
              </a:rPr>
            </a:br>
            <a:r>
              <a:rPr lang="he-IL" sz="3600" dirty="0" smtClean="0">
                <a:solidFill>
                  <a:srgbClr val="FF0000"/>
                </a:solidFill>
                <a:cs typeface="+mn-cs"/>
              </a:rPr>
              <a:t>'בית המרפסות'</a:t>
            </a:r>
            <a:br>
              <a:rPr lang="he-IL" sz="3600" dirty="0" smtClean="0">
                <a:solidFill>
                  <a:srgbClr val="FF0000"/>
                </a:solidFill>
                <a:cs typeface="+mn-cs"/>
              </a:rPr>
            </a:br>
            <a:r>
              <a:rPr lang="he-IL" dirty="0" smtClean="0">
                <a:solidFill>
                  <a:srgbClr val="FF0000"/>
                </a:solidFill>
                <a:cs typeface="+mn-cs"/>
              </a:rPr>
              <a:t/>
            </a:r>
            <a:br>
              <a:rPr lang="he-IL" dirty="0" smtClean="0">
                <a:solidFill>
                  <a:srgbClr val="FF0000"/>
                </a:solidFill>
                <a:cs typeface="+mn-cs"/>
              </a:rPr>
            </a:br>
            <a:r>
              <a:rPr lang="he-IL" sz="1600" dirty="0" smtClean="0">
                <a:solidFill>
                  <a:srgbClr val="FF0000"/>
                </a:solidFill>
                <a:cs typeface="+mn-cs"/>
              </a:rPr>
              <a:t>כתובת- דיזנגוף 54 </a:t>
            </a:r>
            <a:br>
              <a:rPr lang="he-IL" sz="1600" dirty="0" smtClean="0">
                <a:solidFill>
                  <a:srgbClr val="FF0000"/>
                </a:solidFill>
                <a:cs typeface="+mn-cs"/>
              </a:rPr>
            </a:br>
            <a:r>
              <a:rPr lang="he-IL" sz="1600" dirty="0" smtClean="0">
                <a:solidFill>
                  <a:srgbClr val="FF0000"/>
                </a:solidFill>
                <a:cs typeface="+mn-cs"/>
              </a:rPr>
              <a:t>פינת קינג </a:t>
            </a:r>
            <a:r>
              <a:rPr lang="he-IL" sz="1600" dirty="0" err="1" smtClean="0">
                <a:solidFill>
                  <a:srgbClr val="FF0000"/>
                </a:solidFill>
                <a:cs typeface="+mn-cs"/>
              </a:rPr>
              <a:t>ג'ורג</a:t>
            </a:r>
            <a:r>
              <a:rPr lang="he-IL" sz="1600" dirty="0" smtClean="0">
                <a:solidFill>
                  <a:srgbClr val="FF0000"/>
                </a:solidFill>
                <a:cs typeface="+mn-cs"/>
              </a:rPr>
              <a:t>' 68 </a:t>
            </a:r>
            <a:r>
              <a:rPr lang="he-IL" sz="1600" dirty="0" smtClean="0">
                <a:solidFill>
                  <a:srgbClr val="FF0000"/>
                </a:solidFill>
                <a:cs typeface="+mn-cs"/>
              </a:rPr>
              <a:t/>
            </a:r>
            <a:br>
              <a:rPr lang="he-IL" sz="1600" dirty="0" smtClean="0">
                <a:solidFill>
                  <a:srgbClr val="FF0000"/>
                </a:solidFill>
                <a:cs typeface="+mn-cs"/>
              </a:rPr>
            </a:br>
            <a:r>
              <a:rPr lang="he-IL" sz="1600" dirty="0" smtClean="0">
                <a:solidFill>
                  <a:srgbClr val="FF0000"/>
                </a:solidFill>
                <a:cs typeface="+mn-cs"/>
              </a:rPr>
              <a:t>תל </a:t>
            </a:r>
            <a:r>
              <a:rPr lang="he-IL" sz="1600" dirty="0" smtClean="0">
                <a:solidFill>
                  <a:srgbClr val="FF0000"/>
                </a:solidFill>
                <a:cs typeface="+mn-cs"/>
              </a:rPr>
              <a:t>אביב </a:t>
            </a:r>
            <a:br>
              <a:rPr lang="he-IL" sz="1600" dirty="0" smtClean="0">
                <a:solidFill>
                  <a:srgbClr val="FF0000"/>
                </a:solidFill>
                <a:cs typeface="+mn-cs"/>
              </a:rPr>
            </a:br>
            <a:r>
              <a:rPr lang="he-IL" sz="1600" dirty="0" smtClean="0">
                <a:solidFill>
                  <a:srgbClr val="FF0000"/>
                </a:solidFill>
                <a:cs typeface="+mn-cs"/>
              </a:rPr>
              <a:t> אדריכל -זאב הלר  </a:t>
            </a:r>
            <a:br>
              <a:rPr lang="he-IL" sz="1600" dirty="0" smtClean="0">
                <a:solidFill>
                  <a:srgbClr val="FF0000"/>
                </a:solidFill>
                <a:cs typeface="+mn-cs"/>
              </a:rPr>
            </a:br>
            <a:r>
              <a:rPr lang="he-IL" sz="1600" dirty="0" smtClean="0">
                <a:solidFill>
                  <a:srgbClr val="FF0000"/>
                </a:solidFill>
                <a:cs typeface="+mn-cs"/>
              </a:rPr>
              <a:t>שנת הקמה- 1936 </a:t>
            </a:r>
            <a:r>
              <a:rPr lang="he-IL" dirty="0" smtClean="0">
                <a:solidFill>
                  <a:srgbClr val="FF0000"/>
                </a:solidFill>
                <a:cs typeface="+mn-cs"/>
              </a:rPr>
              <a:t/>
            </a:r>
            <a:br>
              <a:rPr lang="he-IL" dirty="0" smtClean="0">
                <a:solidFill>
                  <a:srgbClr val="FF0000"/>
                </a:solidFill>
                <a:cs typeface="+mn-cs"/>
              </a:rPr>
            </a:br>
            <a:endParaRPr lang="he-IL" dirty="0">
              <a:solidFill>
                <a:srgbClr val="FF0000"/>
              </a:solidFill>
              <a:cs typeface="+mn-cs"/>
            </a:endParaRPr>
          </a:p>
        </p:txBody>
      </p:sp>
      <p:sp>
        <p:nvSpPr>
          <p:cNvPr id="4" name="מציין מיקום טקסט 3"/>
          <p:cNvSpPr>
            <a:spLocks noGrp="1"/>
          </p:cNvSpPr>
          <p:nvPr>
            <p:ph type="body" sz="half" idx="2"/>
          </p:nvPr>
        </p:nvSpPr>
        <p:spPr>
          <a:xfrm>
            <a:off x="6000760" y="4214818"/>
            <a:ext cx="2891720" cy="2500330"/>
          </a:xfrm>
        </p:spPr>
        <p:txBody>
          <a:bodyPr>
            <a:normAutofit/>
          </a:bodyPr>
          <a:lstStyle/>
          <a:p>
            <a:pPr algn="l"/>
            <a:endParaRPr lang="he-IL" dirty="0" smtClean="0"/>
          </a:p>
          <a:p>
            <a:r>
              <a:rPr lang="he-IL" b="1" dirty="0" smtClean="0">
                <a:solidFill>
                  <a:srgbClr val="FF0000"/>
                </a:solidFill>
              </a:rPr>
              <a:t>קורס-שימור ותיעוד אתרים </a:t>
            </a:r>
            <a:endParaRPr lang="he-IL" b="1" dirty="0" smtClean="0">
              <a:solidFill>
                <a:srgbClr val="FF0000"/>
              </a:solidFill>
            </a:endParaRPr>
          </a:p>
          <a:p>
            <a:r>
              <a:rPr lang="he-IL" b="1" dirty="0" smtClean="0">
                <a:solidFill>
                  <a:srgbClr val="FF0000"/>
                </a:solidFill>
              </a:rPr>
              <a:t>היסטוריים </a:t>
            </a:r>
            <a:r>
              <a:rPr lang="he-IL" b="1" dirty="0" smtClean="0">
                <a:solidFill>
                  <a:srgbClr val="FF0000"/>
                </a:solidFill>
              </a:rPr>
              <a:t>בישראל </a:t>
            </a:r>
          </a:p>
          <a:p>
            <a:r>
              <a:rPr lang="he-IL" b="1" dirty="0" smtClean="0">
                <a:solidFill>
                  <a:srgbClr val="FF0000"/>
                </a:solidFill>
              </a:rPr>
              <a:t> בהנחיית </a:t>
            </a:r>
            <a:r>
              <a:rPr lang="he-IL" b="1" dirty="0" err="1" smtClean="0">
                <a:solidFill>
                  <a:srgbClr val="FF0000"/>
                </a:solidFill>
              </a:rPr>
              <a:t>פרופ' </a:t>
            </a:r>
            <a:r>
              <a:rPr lang="he-IL" b="1" dirty="0" smtClean="0">
                <a:solidFill>
                  <a:srgbClr val="FF0000"/>
                </a:solidFill>
              </a:rPr>
              <a:t>יוסי בן ארצי  </a:t>
            </a:r>
          </a:p>
          <a:p>
            <a:r>
              <a:rPr lang="he-IL" b="1" dirty="0" smtClean="0">
                <a:solidFill>
                  <a:srgbClr val="FF0000"/>
                </a:solidFill>
              </a:rPr>
              <a:t>מוגש </a:t>
            </a:r>
            <a:r>
              <a:rPr lang="he-IL" b="1" dirty="0" smtClean="0">
                <a:solidFill>
                  <a:srgbClr val="FF0000"/>
                </a:solidFill>
              </a:rPr>
              <a:t>ע"י מיכל זוהר</a:t>
            </a:r>
          </a:p>
          <a:p>
            <a:r>
              <a:rPr lang="he-IL" b="1" dirty="0" smtClean="0">
                <a:solidFill>
                  <a:srgbClr val="FF0000"/>
                </a:solidFill>
              </a:rPr>
              <a:t>ת.ז 54113444</a:t>
            </a:r>
          </a:p>
          <a:p>
            <a:r>
              <a:rPr lang="he-IL" b="1" dirty="0" smtClean="0">
                <a:solidFill>
                  <a:srgbClr val="FF0000"/>
                </a:solidFill>
              </a:rPr>
              <a:t>אוקטובר 2015</a:t>
            </a:r>
          </a:p>
          <a:p>
            <a:pPr algn="ctr"/>
            <a:endParaRPr lang="he-IL" sz="1800" b="1" dirty="0">
              <a:solidFill>
                <a:srgbClr val="FF0000"/>
              </a:solidFill>
            </a:endParaRPr>
          </a:p>
        </p:txBody>
      </p:sp>
      <p:sp>
        <p:nvSpPr>
          <p:cNvPr id="10" name="מלבן 9"/>
          <p:cNvSpPr/>
          <p:nvPr/>
        </p:nvSpPr>
        <p:spPr>
          <a:xfrm rot="16200000">
            <a:off x="-611632" y="5397920"/>
            <a:ext cx="2357455" cy="276999"/>
          </a:xfrm>
          <a:prstGeom prst="rect">
            <a:avLst/>
          </a:prstGeom>
        </p:spPr>
        <p:txBody>
          <a:bodyPr wrap="square">
            <a:spAutoFit/>
          </a:bodyPr>
          <a:lstStyle/>
          <a:p>
            <a:r>
              <a:rPr lang="he-IL" sz="1200" dirty="0" err="1" smtClean="0"/>
              <a:t>מצגר</a:t>
            </a:r>
            <a:r>
              <a:rPr lang="he-IL" sz="1200" dirty="0" smtClean="0"/>
              <a:t> סמוק</a:t>
            </a:r>
            <a:r>
              <a:rPr lang="en-US" sz="1200" dirty="0" smtClean="0"/>
              <a:t>, </a:t>
            </a:r>
            <a:r>
              <a:rPr lang="he-IL" sz="1200" dirty="0" smtClean="0"/>
              <a:t>ניצה</a:t>
            </a:r>
            <a:r>
              <a:rPr lang="en-US" sz="1200" dirty="0" smtClean="0"/>
              <a:t>, </a:t>
            </a:r>
            <a:r>
              <a:rPr lang="he-IL" sz="1200" dirty="0" smtClean="0"/>
              <a:t>בתים מן החול</a:t>
            </a:r>
            <a:endParaRPr lang="he-IL" sz="1200" dirty="0"/>
          </a:p>
        </p:txBody>
      </p:sp>
      <p:sp>
        <p:nvSpPr>
          <p:cNvPr id="8" name="מלבן 7"/>
          <p:cNvSpPr/>
          <p:nvPr/>
        </p:nvSpPr>
        <p:spPr>
          <a:xfrm>
            <a:off x="6572264" y="142852"/>
            <a:ext cx="2285984" cy="738664"/>
          </a:xfrm>
          <a:prstGeom prst="rect">
            <a:avLst/>
          </a:prstGeom>
        </p:spPr>
        <p:txBody>
          <a:bodyPr wrap="square">
            <a:spAutoFit/>
          </a:bodyPr>
          <a:lstStyle/>
          <a:p>
            <a:r>
              <a:rPr lang="he-IL" sz="1400" b="1" dirty="0" smtClean="0">
                <a:solidFill>
                  <a:srgbClr val="FF0000"/>
                </a:solidFill>
              </a:rPr>
              <a:t>אוניברסיטת חיפה</a:t>
            </a:r>
          </a:p>
          <a:p>
            <a:r>
              <a:rPr lang="he-IL" sz="1400" b="1" dirty="0" smtClean="0">
                <a:solidFill>
                  <a:srgbClr val="FF0000"/>
                </a:solidFill>
              </a:rPr>
              <a:t>החוג לארכיאולוגיה</a:t>
            </a:r>
          </a:p>
          <a:p>
            <a:r>
              <a:rPr lang="he-IL" sz="1400" b="1" dirty="0" smtClean="0">
                <a:solidFill>
                  <a:srgbClr val="FF0000"/>
                </a:solidFill>
              </a:rPr>
              <a:t>מגמת שימור</a:t>
            </a:r>
          </a:p>
        </p:txBody>
      </p:sp>
      <p:sp>
        <p:nvSpPr>
          <p:cNvPr id="9" name="מציין מיקום של מספר שקופית 8"/>
          <p:cNvSpPr>
            <a:spLocks noGrp="1"/>
          </p:cNvSpPr>
          <p:nvPr>
            <p:ph type="sldNum" sz="quarter" idx="12"/>
          </p:nvPr>
        </p:nvSpPr>
        <p:spPr/>
        <p:txBody>
          <a:bodyPr/>
          <a:lstStyle/>
          <a:p>
            <a:fld id="{DAF22AC9-109E-4E4D-92F9-530E51D9A3A2}" type="slidenum">
              <a:rPr lang="he-IL" smtClean="0"/>
              <a:pPr/>
              <a:t>1</a:t>
            </a:fld>
            <a:endParaRPr lang="he-IL" dirty="0"/>
          </a:p>
        </p:txBody>
      </p:sp>
      <p:sp>
        <p:nvSpPr>
          <p:cNvPr id="11" name="מציין מיקום של כותרת תחתונה 10"/>
          <p:cNvSpPr>
            <a:spLocks noGrp="1"/>
          </p:cNvSpPr>
          <p:nvPr>
            <p:ph type="ftr" sz="quarter" idx="11"/>
          </p:nvPr>
        </p:nvSpPr>
        <p:spPr/>
        <p:txBody>
          <a:bodyPr/>
          <a:lstStyle/>
          <a:p>
            <a:r>
              <a:rPr lang="en-US" dirty="0" smtClean="0"/>
              <a:t>Ch, </a:t>
            </a:r>
            <a:r>
              <a:rPr lang="en-US" dirty="0" err="1" smtClean="0"/>
              <a:t>vnrp</a:t>
            </a:r>
            <a:endParaRPr lang="he-IL" dirty="0"/>
          </a:p>
        </p:txBody>
      </p:sp>
      <p:sp>
        <p:nvSpPr>
          <p:cNvPr id="14" name="אליפסה 13"/>
          <p:cNvSpPr/>
          <p:nvPr/>
        </p:nvSpPr>
        <p:spPr>
          <a:xfrm>
            <a:off x="1357290" y="1643050"/>
            <a:ext cx="4429156" cy="4500594"/>
          </a:xfrm>
          <a:prstGeom prst="ellipse">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722313" y="4797152"/>
            <a:ext cx="7772400" cy="1296144"/>
          </a:xfrm>
        </p:spPr>
        <p:txBody>
          <a:bodyPr>
            <a:normAutofit/>
          </a:bodyPr>
          <a:lstStyle/>
          <a:p>
            <a:r>
              <a:rPr lang="he-IL" sz="1400" dirty="0" smtClean="0">
                <a:solidFill>
                  <a:srgbClr val="FF0000"/>
                </a:solidFill>
                <a:cs typeface="+mn-cs"/>
              </a:rPr>
              <a:t/>
            </a:r>
            <a:br>
              <a:rPr lang="he-IL" sz="1400" dirty="0" smtClean="0">
                <a:solidFill>
                  <a:srgbClr val="FF0000"/>
                </a:solidFill>
                <a:cs typeface="+mn-cs"/>
              </a:rPr>
            </a:br>
            <a:endParaRPr lang="he-IL" sz="1400" dirty="0">
              <a:cs typeface="+mn-cs"/>
            </a:endParaRPr>
          </a:p>
        </p:txBody>
      </p:sp>
      <p:sp>
        <p:nvSpPr>
          <p:cNvPr id="12" name="מלבן 11"/>
          <p:cNvSpPr/>
          <p:nvPr/>
        </p:nvSpPr>
        <p:spPr>
          <a:xfrm>
            <a:off x="2786050" y="1857364"/>
            <a:ext cx="5500726" cy="4247317"/>
          </a:xfrm>
          <a:prstGeom prst="rect">
            <a:avLst/>
          </a:prstGeom>
        </p:spPr>
        <p:txBody>
          <a:bodyPr wrap="square">
            <a:spAutoFit/>
          </a:bodyPr>
          <a:lstStyle/>
          <a:p>
            <a:pPr algn="just">
              <a:lnSpc>
                <a:spcPct val="150000"/>
              </a:lnSpc>
            </a:pPr>
            <a:endParaRPr lang="he-IL" sz="1200" dirty="0" smtClean="0">
              <a:solidFill>
                <a:schemeClr val="bg1">
                  <a:lumMod val="50000"/>
                </a:schemeClr>
              </a:solidFill>
            </a:endParaRPr>
          </a:p>
          <a:p>
            <a:pPr algn="just">
              <a:lnSpc>
                <a:spcPct val="150000"/>
              </a:lnSpc>
            </a:pPr>
            <a:endParaRPr lang="he-IL" sz="1200" dirty="0" smtClean="0">
              <a:solidFill>
                <a:schemeClr val="bg1">
                  <a:lumMod val="50000"/>
                </a:schemeClr>
              </a:solidFill>
            </a:endParaRPr>
          </a:p>
          <a:p>
            <a:pPr algn="just">
              <a:lnSpc>
                <a:spcPct val="150000"/>
              </a:lnSpc>
            </a:pPr>
            <a:endParaRPr lang="he-IL" sz="1200" dirty="0" smtClean="0">
              <a:solidFill>
                <a:schemeClr val="bg1">
                  <a:lumMod val="50000"/>
                </a:schemeClr>
              </a:solidFill>
            </a:endParaRPr>
          </a:p>
          <a:p>
            <a:pPr algn="just">
              <a:lnSpc>
                <a:spcPct val="150000"/>
              </a:lnSpc>
            </a:pPr>
            <a:r>
              <a:rPr lang="he-IL" sz="1200" dirty="0" smtClean="0"/>
              <a:t>חייו של זאב הלר, מייצגים נאמנה את סיפורם של מאות אדריכלים יהודים-אירופאים שפעלו כאן בעשורים הראשונים של המאה הקודמת. אדריכלים אלה הצליחו במקצועם, אך בעקבות התחזקות הנאציזם נאלצו להימלט לארץ ישראל או לארצות הברית. רבים מהם לא הצליחו לתקוע יתד בארצם החדשה. </a:t>
            </a:r>
          </a:p>
          <a:p>
            <a:pPr algn="just">
              <a:lnSpc>
                <a:spcPct val="150000"/>
              </a:lnSpc>
            </a:pPr>
            <a:r>
              <a:rPr lang="he-IL" sz="1200" dirty="0" smtClean="0"/>
              <a:t>לפני הגירתו של הלר מגרמניה לארץ ישראל ב-1932, הוא ניהל סטודיו בלייפציג. הוא תכנן ישובים, בתים פרטיים, מפעלים ומבנים נוספים הן בלייפציג והן בערים אחרות בגרמניה. חשובה ביותר הייתה עבודתו עבור קהילות יהודיות: אנדרטאות לחיילים יהודים שנפלו במלחמת העולם הראשונה, היכלי בתי הקברות בלייפציג (שנהרס ב-1938 לאחר ליל הבדולח) </a:t>
            </a:r>
            <a:r>
              <a:rPr lang="he-IL" sz="1200" dirty="0" err="1" smtClean="0"/>
              <a:t>ובהאלה</a:t>
            </a:r>
            <a:r>
              <a:rPr lang="he-IL" sz="1200" dirty="0" smtClean="0"/>
              <a:t>. כמו כן תכנן בתי כנסת בלייפציג ובהמבורג, שהיוו דוגמא מרשימה לעיצוב אקספרסיוניסטי או לסגנון אר-</a:t>
            </a:r>
            <a:r>
              <a:rPr lang="he-IL" sz="1200" dirty="0" err="1" smtClean="0"/>
              <a:t>דקו</a:t>
            </a:r>
            <a:r>
              <a:rPr lang="he-IL" sz="1200" dirty="0" smtClean="0"/>
              <a:t>. בשלהי שנות ה-20, הוא  החל לאמץ הלר בצעדים קטנים את האדריכלות המודרנית- את הבאוהאוס והסגנון הבינלאומי, וזאת עוד לפני הגירתו לארץ- ישראל.</a:t>
            </a:r>
          </a:p>
        </p:txBody>
      </p:sp>
      <p:pic>
        <p:nvPicPr>
          <p:cNvPr id="23557" name="Picture 5" descr="C:\Users\User\Documents\Scanned Documents\Image (17).jpg"/>
          <p:cNvPicPr>
            <a:picLocks noChangeAspect="1" noChangeArrowheads="1"/>
          </p:cNvPicPr>
          <p:nvPr/>
        </p:nvPicPr>
        <p:blipFill>
          <a:blip r:embed="rId3" cstate="print"/>
          <a:srcRect/>
          <a:stretch>
            <a:fillRect/>
          </a:stretch>
        </p:blipFill>
        <p:spPr bwMode="auto">
          <a:xfrm>
            <a:off x="0" y="3060235"/>
            <a:ext cx="2500298" cy="2991727"/>
          </a:xfrm>
          <a:prstGeom prst="rect">
            <a:avLst/>
          </a:prstGeom>
          <a:noFill/>
        </p:spPr>
      </p:pic>
      <p:sp>
        <p:nvSpPr>
          <p:cNvPr id="8" name="מלבן 7"/>
          <p:cNvSpPr/>
          <p:nvPr/>
        </p:nvSpPr>
        <p:spPr>
          <a:xfrm>
            <a:off x="3000364" y="1142984"/>
            <a:ext cx="5286412" cy="1754326"/>
          </a:xfrm>
          <a:prstGeom prst="rect">
            <a:avLst/>
          </a:prstGeom>
        </p:spPr>
        <p:txBody>
          <a:bodyPr wrap="square">
            <a:spAutoFit/>
          </a:bodyPr>
          <a:lstStyle/>
          <a:p>
            <a:pPr algn="just">
              <a:lnSpc>
                <a:spcPct val="150000"/>
              </a:lnSpc>
            </a:pPr>
            <a:r>
              <a:rPr lang="he-IL" sz="1200" dirty="0" smtClean="0"/>
              <a:t>האדריכל יליד גרמניה,  וילהלם זאב הלר (1957-1882), הוא דמות חשובה בתקופת הסגנון הבינלאומי או אדריכלות הבאוהאוס של תל אביב של שנות ה-30. לפני שהחל מחדש את דרכו המקצועית בארץ ישראל, הלר היה אדריכל מצליח גם במולדתו גרמניה. ותכנן כמעט בכל תחום אפשרי: בתי מגורים, מבני משרדים ומסחר, מוסדות תרבות, בתי כנסת, כנסיות, והיכלות לבתי קברות. </a:t>
            </a:r>
          </a:p>
          <a:p>
            <a:pPr algn="just">
              <a:lnSpc>
                <a:spcPct val="150000"/>
              </a:lnSpc>
            </a:pPr>
            <a:endParaRPr lang="he-IL" sz="1200" dirty="0"/>
          </a:p>
        </p:txBody>
      </p:sp>
      <p:sp>
        <p:nvSpPr>
          <p:cNvPr id="9" name="מלבן 8"/>
          <p:cNvSpPr/>
          <p:nvPr/>
        </p:nvSpPr>
        <p:spPr>
          <a:xfrm>
            <a:off x="5000628" y="5429264"/>
            <a:ext cx="1547218" cy="276999"/>
          </a:xfrm>
          <a:prstGeom prst="rect">
            <a:avLst/>
          </a:prstGeom>
        </p:spPr>
        <p:txBody>
          <a:bodyPr wrap="none">
            <a:spAutoFit/>
          </a:bodyPr>
          <a:lstStyle/>
          <a:p>
            <a:r>
              <a:rPr lang="he-IL" sz="1200" dirty="0" smtClean="0"/>
              <a:t>(</a:t>
            </a:r>
            <a:r>
              <a:rPr lang="he-IL" sz="1200" dirty="0" err="1" smtClean="0"/>
              <a:t>מצגר</a:t>
            </a:r>
            <a:r>
              <a:rPr lang="he-IL" sz="1200" dirty="0" smtClean="0"/>
              <a:t>-סמוק</a:t>
            </a:r>
            <a:r>
              <a:rPr lang="en-US" sz="1200" dirty="0" smtClean="0"/>
              <a:t>, </a:t>
            </a:r>
            <a:r>
              <a:rPr lang="he-IL" sz="1200" dirty="0" smtClean="0"/>
              <a:t>נ.,1994)</a:t>
            </a:r>
            <a:endParaRPr lang="he-IL" sz="1200" dirty="0"/>
          </a:p>
        </p:txBody>
      </p:sp>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10</a:t>
            </a:fld>
            <a:endParaRPr lang="he-IL"/>
          </a:p>
        </p:txBody>
      </p:sp>
      <p:sp>
        <p:nvSpPr>
          <p:cNvPr id="11" name="מציין מיקום של כותרת תחתונה 10"/>
          <p:cNvSpPr>
            <a:spLocks noGrp="1"/>
          </p:cNvSpPr>
          <p:nvPr>
            <p:ph type="ftr" sz="quarter" idx="11"/>
          </p:nvPr>
        </p:nvSpPr>
        <p:spPr/>
        <p:txBody>
          <a:bodyPr/>
          <a:lstStyle/>
          <a:p>
            <a:r>
              <a:rPr lang="he-IL" dirty="0" smtClean="0"/>
              <a:t>בית המרפסות </a:t>
            </a:r>
            <a:endParaRPr lang="he-IL" dirty="0"/>
          </a:p>
        </p:txBody>
      </p:sp>
      <p:sp>
        <p:nvSpPr>
          <p:cNvPr id="13" name="מלבן 12"/>
          <p:cNvSpPr/>
          <p:nvPr/>
        </p:nvSpPr>
        <p:spPr>
          <a:xfrm>
            <a:off x="5857885" y="571480"/>
            <a:ext cx="2500330" cy="369332"/>
          </a:xfrm>
          <a:prstGeom prst="rect">
            <a:avLst/>
          </a:prstGeom>
        </p:spPr>
        <p:txBody>
          <a:bodyPr wrap="square">
            <a:spAutoFit/>
          </a:bodyPr>
          <a:lstStyle/>
          <a:p>
            <a:r>
              <a:rPr lang="he-IL" dirty="0" smtClean="0"/>
              <a:t> </a:t>
            </a:r>
            <a:r>
              <a:rPr lang="he-IL" b="1" dirty="0" smtClean="0"/>
              <a:t>3. על האדריכל </a:t>
            </a:r>
            <a:endParaRPr lang="he-IL"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722313" y="4797152"/>
            <a:ext cx="7772400" cy="1296144"/>
          </a:xfrm>
        </p:spPr>
        <p:txBody>
          <a:bodyPr>
            <a:normAutofit/>
          </a:bodyPr>
          <a:lstStyle/>
          <a:p>
            <a:r>
              <a:rPr lang="he-IL" sz="1400" dirty="0" smtClean="0">
                <a:solidFill>
                  <a:srgbClr val="FF0000"/>
                </a:solidFill>
                <a:cs typeface="+mn-cs"/>
              </a:rPr>
              <a:t/>
            </a:r>
            <a:br>
              <a:rPr lang="he-IL" sz="1400" dirty="0" smtClean="0">
                <a:solidFill>
                  <a:srgbClr val="FF0000"/>
                </a:solidFill>
                <a:cs typeface="+mn-cs"/>
              </a:rPr>
            </a:br>
            <a:endParaRPr lang="he-IL" sz="1400" dirty="0">
              <a:cs typeface="+mn-cs"/>
            </a:endParaRPr>
          </a:p>
        </p:txBody>
      </p:sp>
      <p:sp>
        <p:nvSpPr>
          <p:cNvPr id="9" name="מלבן 8"/>
          <p:cNvSpPr/>
          <p:nvPr/>
        </p:nvSpPr>
        <p:spPr>
          <a:xfrm>
            <a:off x="323528" y="3284984"/>
            <a:ext cx="5256584" cy="2274149"/>
          </a:xfrm>
          <a:prstGeom prst="rect">
            <a:avLst/>
          </a:prstGeom>
        </p:spPr>
        <p:txBody>
          <a:bodyPr wrap="square">
            <a:spAutoFit/>
          </a:bodyPr>
          <a:lstStyle/>
          <a:p>
            <a:pPr>
              <a:lnSpc>
                <a:spcPct val="150000"/>
              </a:lnSpc>
            </a:pPr>
            <a:r>
              <a:rPr lang="he-IL" sz="1200" dirty="0" smtClean="0">
                <a:solidFill>
                  <a:schemeClr val="bg1">
                    <a:lumMod val="50000"/>
                  </a:schemeClr>
                </a:solidFill>
              </a:rPr>
              <a:t/>
            </a:r>
            <a:br>
              <a:rPr lang="he-IL" sz="1200" dirty="0" smtClean="0">
                <a:solidFill>
                  <a:schemeClr val="bg1">
                    <a:lumMod val="50000"/>
                  </a:schemeClr>
                </a:solidFill>
              </a:rPr>
            </a:br>
            <a:r>
              <a:rPr lang="he-IL" sz="1200" dirty="0" smtClean="0">
                <a:solidFill>
                  <a:schemeClr val="bg1">
                    <a:lumMod val="50000"/>
                  </a:schemeClr>
                </a:solidFill>
              </a:rPr>
              <a:t/>
            </a:r>
            <a:br>
              <a:rPr lang="he-IL" sz="1200" dirty="0" smtClean="0">
                <a:solidFill>
                  <a:schemeClr val="bg1">
                    <a:lumMod val="50000"/>
                  </a:schemeClr>
                </a:solidFill>
              </a:rPr>
            </a:br>
            <a:endParaRPr lang="he-IL" sz="1200" dirty="0" smtClean="0">
              <a:solidFill>
                <a:schemeClr val="bg1">
                  <a:lumMod val="50000"/>
                </a:schemeClr>
              </a:solidFill>
            </a:endParaRPr>
          </a:p>
          <a:p>
            <a:pPr>
              <a:lnSpc>
                <a:spcPct val="150000"/>
              </a:lnSpc>
            </a:pPr>
            <a:endParaRPr lang="he-IL" sz="1200" dirty="0" smtClean="0">
              <a:solidFill>
                <a:schemeClr val="bg1">
                  <a:lumMod val="50000"/>
                </a:schemeClr>
              </a:solidFill>
            </a:endParaRPr>
          </a:p>
          <a:p>
            <a:pPr>
              <a:lnSpc>
                <a:spcPct val="150000"/>
              </a:lnSpc>
            </a:pPr>
            <a:endParaRPr lang="he-IL" sz="1200" dirty="0" smtClean="0">
              <a:solidFill>
                <a:schemeClr val="bg1">
                  <a:lumMod val="50000"/>
                </a:schemeClr>
              </a:solidFill>
            </a:endParaRPr>
          </a:p>
          <a:p>
            <a:pPr>
              <a:lnSpc>
                <a:spcPct val="150000"/>
              </a:lnSpc>
            </a:pPr>
            <a:r>
              <a:rPr lang="he-IL" sz="1200" dirty="0" smtClean="0">
                <a:solidFill>
                  <a:schemeClr val="bg1">
                    <a:lumMod val="50000"/>
                  </a:schemeClr>
                </a:solidFill>
              </a:rPr>
              <a:t/>
            </a:r>
            <a:br>
              <a:rPr lang="he-IL" sz="1200" dirty="0" smtClean="0">
                <a:solidFill>
                  <a:schemeClr val="bg1">
                    <a:lumMod val="50000"/>
                  </a:schemeClr>
                </a:solidFill>
              </a:rPr>
            </a:br>
            <a:r>
              <a:rPr lang="he-IL" sz="1200" dirty="0" smtClean="0">
                <a:solidFill>
                  <a:schemeClr val="bg1">
                    <a:lumMod val="50000"/>
                  </a:schemeClr>
                </a:solidFill>
              </a:rPr>
              <a:t/>
            </a:r>
            <a:br>
              <a:rPr lang="he-IL" sz="1200" dirty="0" smtClean="0">
                <a:solidFill>
                  <a:schemeClr val="bg1">
                    <a:lumMod val="50000"/>
                  </a:schemeClr>
                </a:solidFill>
              </a:rPr>
            </a:br>
            <a:endParaRPr lang="he-IL" sz="1200" dirty="0">
              <a:solidFill>
                <a:schemeClr val="bg1">
                  <a:lumMod val="50000"/>
                </a:schemeClr>
              </a:solidFill>
            </a:endParaRPr>
          </a:p>
        </p:txBody>
      </p:sp>
      <p:pic>
        <p:nvPicPr>
          <p:cNvPr id="13" name="Picture 10" descr="בן גוריון 32"/>
          <p:cNvPicPr>
            <a:picLocks noChangeAspect="1" noChangeArrowheads="1"/>
          </p:cNvPicPr>
          <p:nvPr/>
        </p:nvPicPr>
        <p:blipFill>
          <a:blip r:embed="rId3" cstate="print"/>
          <a:srcRect/>
          <a:stretch>
            <a:fillRect/>
          </a:stretch>
        </p:blipFill>
        <p:spPr bwMode="auto">
          <a:xfrm>
            <a:off x="0" y="3929066"/>
            <a:ext cx="2928926" cy="2198353"/>
          </a:xfrm>
          <a:prstGeom prst="rect">
            <a:avLst/>
          </a:prstGeom>
          <a:noFill/>
          <a:ln w="9525">
            <a:noFill/>
            <a:miter lim="800000"/>
            <a:headEnd/>
            <a:tailEnd/>
          </a:ln>
        </p:spPr>
      </p:pic>
      <p:sp>
        <p:nvSpPr>
          <p:cNvPr id="15" name="מלבן 14"/>
          <p:cNvSpPr/>
          <p:nvPr/>
        </p:nvSpPr>
        <p:spPr>
          <a:xfrm>
            <a:off x="3071802" y="4929198"/>
            <a:ext cx="1881328" cy="1015663"/>
          </a:xfrm>
          <a:prstGeom prst="rect">
            <a:avLst/>
          </a:prstGeom>
        </p:spPr>
        <p:txBody>
          <a:bodyPr wrap="square">
            <a:spAutoFit/>
          </a:bodyPr>
          <a:lstStyle/>
          <a:p>
            <a:r>
              <a:rPr lang="he-IL" sz="1200" dirty="0" smtClean="0"/>
              <a:t>פרויקט שימור ותוספת קומות</a:t>
            </a:r>
          </a:p>
          <a:p>
            <a:r>
              <a:rPr lang="he-IL" sz="1200" dirty="0" smtClean="0"/>
              <a:t>שד' בן </a:t>
            </a:r>
            <a:r>
              <a:rPr lang="he-IL" sz="1200" dirty="0" err="1" smtClean="0"/>
              <a:t>גוריון</a:t>
            </a:r>
            <a:r>
              <a:rPr lang="he-IL" sz="1200" dirty="0" smtClean="0"/>
              <a:t> 32</a:t>
            </a:r>
            <a:endParaRPr lang="en-US" sz="1200" dirty="0" smtClean="0"/>
          </a:p>
          <a:p>
            <a:r>
              <a:rPr lang="he-IL" sz="1200" dirty="0" smtClean="0"/>
              <a:t>אדריכל</a:t>
            </a:r>
            <a:r>
              <a:rPr lang="en-US" sz="1200" dirty="0" smtClean="0"/>
              <a:t>:</a:t>
            </a:r>
            <a:r>
              <a:rPr lang="he-IL" sz="1200" dirty="0" smtClean="0"/>
              <a:t> ז. הלר 1934</a:t>
            </a:r>
            <a:endParaRPr lang="en-US" sz="1200" dirty="0" smtClean="0"/>
          </a:p>
          <a:p>
            <a:r>
              <a:rPr lang="he-IL" sz="1200" dirty="0" smtClean="0"/>
              <a:t>אדריכל שימור: ישראל </a:t>
            </a:r>
            <a:r>
              <a:rPr lang="he-IL" sz="1200" dirty="0" err="1" smtClean="0"/>
              <a:t>אביוף</a:t>
            </a:r>
            <a:endParaRPr lang="he-IL" sz="1200" dirty="0" smtClean="0"/>
          </a:p>
          <a:p>
            <a:endParaRPr lang="he-IL" sz="1200" dirty="0">
              <a:cs typeface="Guttman Haim-Condensed" pitchFamily="2" charset="-79"/>
            </a:endParaRPr>
          </a:p>
        </p:txBody>
      </p:sp>
      <p:sp>
        <p:nvSpPr>
          <p:cNvPr id="11" name="מלבן 10"/>
          <p:cNvSpPr/>
          <p:nvPr/>
        </p:nvSpPr>
        <p:spPr>
          <a:xfrm>
            <a:off x="1214414" y="857232"/>
            <a:ext cx="7143800" cy="2031325"/>
          </a:xfrm>
          <a:prstGeom prst="rect">
            <a:avLst/>
          </a:prstGeom>
        </p:spPr>
        <p:txBody>
          <a:bodyPr wrap="square">
            <a:spAutoFit/>
          </a:bodyPr>
          <a:lstStyle/>
          <a:p>
            <a:pPr algn="just">
              <a:lnSpc>
                <a:spcPct val="150000"/>
              </a:lnSpc>
            </a:pPr>
            <a:r>
              <a:rPr lang="he-IL" sz="1200" dirty="0" smtClean="0"/>
              <a:t>ב-1932 עלה לארץ ישראל, התיישב בתל אביב וניסה להשתלב בענף הבנייה ששגשג באותם שנים והקים בה סטודיו משלו. הוא הספיק לתכנן שמונה מבני מגורים בעיר העברית הראשונה; הידוע שבהם הוא "בית </a:t>
            </a:r>
            <a:r>
              <a:rPr lang="he-IL" sz="1200" dirty="0" err="1" smtClean="0"/>
              <a:t>אורנשטיין</a:t>
            </a:r>
            <a:r>
              <a:rPr lang="he-IL" sz="1200" dirty="0" smtClean="0"/>
              <a:t>", הנמצא במפגש הרחובות דיזנגוף והמלך </a:t>
            </a:r>
            <a:r>
              <a:rPr lang="he-IL" sz="1200" dirty="0" err="1" smtClean="0"/>
              <a:t>ג'ורג</a:t>
            </a:r>
            <a:r>
              <a:rPr lang="he-IL" sz="1200" dirty="0" smtClean="0"/>
              <a:t>' , עם בית המרקחת המיתולוגי "שור </a:t>
            </a:r>
            <a:r>
              <a:rPr lang="he-IL" sz="1200" dirty="0" err="1" smtClean="0"/>
              <a:t>טבצ'ניק</a:t>
            </a:r>
            <a:r>
              <a:rPr lang="he-IL" sz="1200" dirty="0" smtClean="0"/>
              <a:t>" בקומת הרחוב.  חלק ממבניו הפכו לאבן דרך ולסמל של העיר הלבנה, במהלך שנות ה-30 בנה הלר, ובכך תרם לאופייה הייחודי של העיר היהודית המודרנית הראשונה. המשבר הכלכלי שפרץ בארץ בעקבות מלחמת העולם השנייה השפיע על ענף הבנייה, והלר איבד את מעמדו , והוא עזב את הארץ. </a:t>
            </a:r>
          </a:p>
          <a:p>
            <a:pPr algn="just">
              <a:lnSpc>
                <a:spcPct val="150000"/>
              </a:lnSpc>
            </a:pPr>
            <a:r>
              <a:rPr lang="he-IL" sz="1200" dirty="0" smtClean="0"/>
              <a:t> </a:t>
            </a:r>
            <a:endParaRPr lang="he-IL" sz="1200" dirty="0"/>
          </a:p>
        </p:txBody>
      </p:sp>
      <p:sp>
        <p:nvSpPr>
          <p:cNvPr id="12" name="מלבן 11"/>
          <p:cNvSpPr/>
          <p:nvPr/>
        </p:nvSpPr>
        <p:spPr>
          <a:xfrm>
            <a:off x="3643306" y="2285992"/>
            <a:ext cx="2736304" cy="584775"/>
          </a:xfrm>
          <a:prstGeom prst="rect">
            <a:avLst/>
          </a:prstGeom>
        </p:spPr>
        <p:txBody>
          <a:bodyPr wrap="square">
            <a:spAutoFit/>
          </a:bodyPr>
          <a:lstStyle/>
          <a:p>
            <a:r>
              <a:rPr lang="he-IL" sz="1400" dirty="0" smtClean="0"/>
              <a:t>(</a:t>
            </a:r>
            <a:r>
              <a:rPr lang="en-US" sz="1400" dirty="0" smtClean="0"/>
              <a:t>http://www.telavivcity.com</a:t>
            </a:r>
            <a:r>
              <a:rPr lang="he-IL" sz="1200" dirty="0" smtClean="0"/>
              <a:t>)</a:t>
            </a:r>
          </a:p>
          <a:p>
            <a:endParaRPr lang="he-IL" dirty="0" smtClean="0">
              <a:solidFill>
                <a:schemeClr val="bg1">
                  <a:lumMod val="50000"/>
                </a:schemeClr>
              </a:solidFill>
            </a:endParaRPr>
          </a:p>
        </p:txBody>
      </p:sp>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11</a:t>
            </a:fld>
            <a:endParaRPr lang="he-IL"/>
          </a:p>
        </p:txBody>
      </p:sp>
      <p:sp>
        <p:nvSpPr>
          <p:cNvPr id="14" name="מציין מיקום של כותרת תחתונה 13"/>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טקסט 5"/>
          <p:cNvSpPr>
            <a:spLocks noGrp="1"/>
          </p:cNvSpPr>
          <p:nvPr>
            <p:ph type="body" idx="1"/>
          </p:nvPr>
        </p:nvSpPr>
        <p:spPr>
          <a:xfrm>
            <a:off x="1071538" y="1214422"/>
            <a:ext cx="7215238" cy="3929090"/>
          </a:xfrm>
        </p:spPr>
        <p:txBody>
          <a:bodyPr>
            <a:noAutofit/>
          </a:bodyPr>
          <a:lstStyle/>
          <a:p>
            <a:pPr algn="just">
              <a:lnSpc>
                <a:spcPct val="150000"/>
              </a:lnSpc>
            </a:pPr>
            <a:r>
              <a:rPr lang="he-IL" altLang="en-US" sz="1200" dirty="0" smtClean="0">
                <a:solidFill>
                  <a:schemeClr val="tx1"/>
                </a:solidFill>
                <a:latin typeface="Arial" pitchFamily="34" charset="0"/>
                <a:cs typeface="Arial" pitchFamily="34" charset="0"/>
              </a:rPr>
              <a:t>הבניין  ממוקם ברח' דיזנגוף 54 פינת </a:t>
            </a:r>
            <a:r>
              <a:rPr lang="he-IL" altLang="en-US" sz="1200" dirty="0" err="1" smtClean="0">
                <a:solidFill>
                  <a:schemeClr val="tx1"/>
                </a:solidFill>
                <a:latin typeface="Arial" pitchFamily="34" charset="0"/>
                <a:cs typeface="Arial" pitchFamily="34" charset="0"/>
              </a:rPr>
              <a:t>רח' </a:t>
            </a:r>
            <a:r>
              <a:rPr lang="he-IL" altLang="en-US" sz="1200" dirty="0" smtClean="0">
                <a:solidFill>
                  <a:schemeClr val="tx1"/>
                </a:solidFill>
                <a:latin typeface="Arial" pitchFamily="34" charset="0"/>
                <a:cs typeface="Arial" pitchFamily="34" charset="0"/>
              </a:rPr>
              <a:t>קינג גורג' 68 בתל אביב ומכונה "בית המרפסות", בזכות מעטפת המרפסות, המכסה בשלמות את קיר החזית והפונה</a:t>
            </a:r>
            <a:r>
              <a:rPr lang="en-US" altLang="en-US" sz="1200" dirty="0" smtClean="0">
                <a:solidFill>
                  <a:schemeClr val="tx1"/>
                </a:solidFill>
                <a:latin typeface="Arial" pitchFamily="34" charset="0"/>
                <a:cs typeface="Arial" pitchFamily="34" charset="0"/>
              </a:rPr>
              <a:t> </a:t>
            </a:r>
            <a:r>
              <a:rPr lang="he-IL" altLang="en-US" sz="1200" dirty="0" err="1" smtClean="0">
                <a:solidFill>
                  <a:schemeClr val="tx1"/>
                </a:solidFill>
                <a:latin typeface="Arial" pitchFamily="34" charset="0"/>
                <a:cs typeface="Arial" pitchFamily="34" charset="0"/>
              </a:rPr>
              <a:t>לרח’ קינג</a:t>
            </a:r>
            <a:r>
              <a:rPr lang="he-IL" altLang="en-US" sz="1200" dirty="0" smtClean="0">
                <a:solidFill>
                  <a:schemeClr val="tx1"/>
                </a:solidFill>
                <a:latin typeface="Arial" pitchFamily="34" charset="0"/>
                <a:cs typeface="Arial" pitchFamily="34" charset="0"/>
              </a:rPr>
              <a:t> </a:t>
            </a:r>
            <a:r>
              <a:rPr lang="he-IL" altLang="en-US" sz="1200" dirty="0" err="1" smtClean="0">
                <a:solidFill>
                  <a:schemeClr val="tx1"/>
                </a:solidFill>
                <a:latin typeface="Arial" pitchFamily="34" charset="0"/>
                <a:cs typeface="Arial" pitchFamily="34" charset="0"/>
              </a:rPr>
              <a:t>ג’ורג'.</a:t>
            </a:r>
            <a:r>
              <a:rPr lang="he-IL" altLang="en-US" sz="1200" dirty="0" smtClean="0">
                <a:solidFill>
                  <a:schemeClr val="tx1"/>
                </a:solidFill>
                <a:latin typeface="Arial" pitchFamily="34" charset="0"/>
                <a:cs typeface="Arial" pitchFamily="34" charset="0"/>
              </a:rPr>
              <a:t>תוכנו והוקם בתחילת שנות ה30 של המאה ה20. </a:t>
            </a:r>
            <a:r>
              <a:rPr lang="he-IL" sz="1200" dirty="0" smtClean="0">
                <a:solidFill>
                  <a:schemeClr val="tx1"/>
                </a:solidFill>
              </a:rPr>
              <a:t>יש הגורסים,  שאם יש דבר כזה בארוק תל-אביבי ייתכן שהוא נמצא ב"בית הגל" הידוע גם כבית "</a:t>
            </a:r>
            <a:r>
              <a:rPr lang="he-IL" sz="1200" dirty="0" err="1" smtClean="0">
                <a:solidFill>
                  <a:schemeClr val="tx1"/>
                </a:solidFill>
              </a:rPr>
              <a:t>הורנשטיין</a:t>
            </a:r>
            <a:r>
              <a:rPr lang="he-IL" sz="1200" dirty="0" smtClean="0">
                <a:solidFill>
                  <a:schemeClr val="tx1"/>
                </a:solidFill>
              </a:rPr>
              <a:t>"</a:t>
            </a:r>
            <a:r>
              <a:rPr lang="he-IL" sz="1200" dirty="0" err="1" smtClean="0">
                <a:solidFill>
                  <a:schemeClr val="tx1"/>
                </a:solidFill>
              </a:rPr>
              <a:t> או</a:t>
            </a:r>
            <a:r>
              <a:rPr lang="he-IL" sz="1200" dirty="0" smtClean="0">
                <a:solidFill>
                  <a:schemeClr val="tx1"/>
                </a:solidFill>
              </a:rPr>
              <a:t> "בית המרפסות". למרות זאת ניתן ליחס אותו לסגנון הבינלאומי </a:t>
            </a:r>
            <a:r>
              <a:rPr lang="he-IL" sz="1200" dirty="0" err="1" smtClean="0">
                <a:solidFill>
                  <a:schemeClr val="tx1"/>
                </a:solidFill>
              </a:rPr>
              <a:t>ששניטע</a:t>
            </a:r>
            <a:r>
              <a:rPr lang="he-IL" sz="1200" dirty="0" smtClean="0">
                <a:solidFill>
                  <a:schemeClr val="tx1"/>
                </a:solidFill>
              </a:rPr>
              <a:t> אז בחולות </a:t>
            </a:r>
            <a:r>
              <a:rPr lang="he-IL" sz="1200" dirty="0" smtClean="0">
                <a:solidFill>
                  <a:schemeClr val="tx1"/>
                </a:solidFill>
              </a:rPr>
              <a:t>תל אביב</a:t>
            </a:r>
            <a:r>
              <a:rPr lang="he-IL" sz="1200" dirty="0" smtClean="0">
                <a:solidFill>
                  <a:schemeClr val="tx1"/>
                </a:solidFill>
              </a:rPr>
              <a:t>.   זהו אחד המבנים הבולטים שתכנן האדריכל וילהלם זאב הלר (1884-1956). הלר חי בתל אביב 24 </a:t>
            </a:r>
            <a:r>
              <a:rPr lang="he-IL" sz="1200" dirty="0" smtClean="0">
                <a:solidFill>
                  <a:schemeClr val="tx1"/>
                </a:solidFill>
              </a:rPr>
              <a:t>שנה, ובהחלט </a:t>
            </a:r>
            <a:r>
              <a:rPr lang="he-IL" sz="1200" dirty="0" smtClean="0">
                <a:solidFill>
                  <a:schemeClr val="tx1"/>
                </a:solidFill>
              </a:rPr>
              <a:t>השאיר בה את חותמו. תשעה מבנייניו ניצבים ברחביה, כולם מוכרזים לשימור, וחמישה מהם כלולים ברשימת "העיר הלבנה" של </a:t>
            </a:r>
            <a:r>
              <a:rPr lang="he-IL" sz="1200" dirty="0" smtClean="0">
                <a:solidFill>
                  <a:schemeClr val="tx1"/>
                </a:solidFill>
              </a:rPr>
              <a:t>אונסק"ו.</a:t>
            </a:r>
            <a:endParaRPr lang="he-IL" sz="1200" dirty="0" smtClean="0">
              <a:solidFill>
                <a:schemeClr val="tx1"/>
              </a:solidFill>
            </a:endParaRPr>
          </a:p>
          <a:p>
            <a:pPr algn="just">
              <a:lnSpc>
                <a:spcPct val="150000"/>
              </a:lnSpc>
            </a:pPr>
            <a:r>
              <a:rPr lang="he-IL" sz="1200" dirty="0" smtClean="0">
                <a:solidFill>
                  <a:schemeClr val="tx1"/>
                </a:solidFill>
              </a:rPr>
              <a:t>החזית </a:t>
            </a:r>
            <a:r>
              <a:rPr lang="he-IL" sz="1200" dirty="0" smtClean="0">
                <a:solidFill>
                  <a:schemeClr val="tx1"/>
                </a:solidFill>
              </a:rPr>
              <a:t>האקספרסיבית שלו הבניין , שבינתיים נסתמה בתריסי פלסטיק לבנים וכעורים, מזכירה מסך תיאטרון כפול עם תנועה מסתורית ועדינה. הלר עשה שימוש מתוחכם במרפסות,  וזהו מוטיב ידוע של הסגנון הבינלאומי בתל אביב, כדי להסתיר את </a:t>
            </a:r>
            <a:r>
              <a:rPr lang="he-IL" sz="1200" dirty="0" err="1" smtClean="0">
                <a:solidFill>
                  <a:schemeClr val="tx1"/>
                </a:solidFill>
              </a:rPr>
              <a:t>הפרוגרמות</a:t>
            </a:r>
            <a:r>
              <a:rPr lang="he-IL" sz="1200" dirty="0" smtClean="0">
                <a:solidFill>
                  <a:schemeClr val="tx1"/>
                </a:solidFill>
              </a:rPr>
              <a:t> והפרופורציות הישרות של הבניין. הסידור </a:t>
            </a:r>
            <a:r>
              <a:rPr lang="he-IL" sz="1200" dirty="0" err="1" smtClean="0">
                <a:solidFill>
                  <a:schemeClr val="tx1"/>
                </a:solidFill>
              </a:rPr>
              <a:t>המדרגתי</a:t>
            </a:r>
            <a:r>
              <a:rPr lang="he-IL" sz="1200" dirty="0" smtClean="0">
                <a:solidFill>
                  <a:schemeClr val="tx1"/>
                </a:solidFill>
              </a:rPr>
              <a:t> והמעט מעוות שלהן יוצר משחקי אור וצל על החזית ומביא את הדרמה לשיא. המבנה נראה יוצא דופן לא רק במבט עכשווי. גם במחלקת ההנדסה של העירייה סירבה בתחילה לאשר את הקמתו. </a:t>
            </a:r>
            <a:endParaRPr lang="he-IL" sz="1200" dirty="0">
              <a:solidFill>
                <a:schemeClr val="tx1"/>
              </a:solidFill>
            </a:endParaRPr>
          </a:p>
        </p:txBody>
      </p:sp>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12</a:t>
            </a:fld>
            <a:endParaRPr lang="he-IL" dirty="0"/>
          </a:p>
        </p:txBody>
      </p:sp>
      <p:sp>
        <p:nvSpPr>
          <p:cNvPr id="11" name="מציין מיקום של כותרת תחתונה 10"/>
          <p:cNvSpPr>
            <a:spLocks noGrp="1"/>
          </p:cNvSpPr>
          <p:nvPr>
            <p:ph type="ftr" sz="quarter" idx="11"/>
          </p:nvPr>
        </p:nvSpPr>
        <p:spPr>
          <a:xfrm>
            <a:off x="3071802" y="6357958"/>
            <a:ext cx="2895600" cy="365125"/>
          </a:xfrm>
        </p:spPr>
        <p:txBody>
          <a:bodyPr/>
          <a:lstStyle/>
          <a:p>
            <a:r>
              <a:rPr lang="he-IL" dirty="0" smtClean="0"/>
              <a:t>בית המרפסות </a:t>
            </a:r>
            <a:endParaRPr lang="he-IL" dirty="0"/>
          </a:p>
        </p:txBody>
      </p:sp>
      <p:sp>
        <p:nvSpPr>
          <p:cNvPr id="19" name="TextBox 18"/>
          <p:cNvSpPr txBox="1"/>
          <p:nvPr/>
        </p:nvSpPr>
        <p:spPr>
          <a:xfrm>
            <a:off x="6429388" y="1214422"/>
            <a:ext cx="1857388" cy="369332"/>
          </a:xfrm>
          <a:prstGeom prst="rect">
            <a:avLst/>
          </a:prstGeom>
          <a:noFill/>
        </p:spPr>
        <p:txBody>
          <a:bodyPr wrap="square" rtlCol="1">
            <a:spAutoFit/>
          </a:bodyPr>
          <a:lstStyle/>
          <a:p>
            <a:r>
              <a:rPr lang="he-IL" b="1" dirty="0" smtClean="0"/>
              <a:t>4. המבנה </a:t>
            </a:r>
            <a:endParaRPr lang="he-IL"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13</a:t>
            </a:fld>
            <a:endParaRPr lang="he-IL" dirty="0"/>
          </a:p>
        </p:txBody>
      </p:sp>
      <p:sp>
        <p:nvSpPr>
          <p:cNvPr id="11" name="מציין מיקום של כותרת תחתונה 10"/>
          <p:cNvSpPr>
            <a:spLocks noGrp="1"/>
          </p:cNvSpPr>
          <p:nvPr>
            <p:ph type="ftr" sz="quarter" idx="11"/>
          </p:nvPr>
        </p:nvSpPr>
        <p:spPr>
          <a:xfrm>
            <a:off x="3071802" y="6357958"/>
            <a:ext cx="2895600" cy="365125"/>
          </a:xfrm>
        </p:spPr>
        <p:txBody>
          <a:bodyPr/>
          <a:lstStyle/>
          <a:p>
            <a:r>
              <a:rPr lang="he-IL" dirty="0" smtClean="0"/>
              <a:t>בית המרפסות </a:t>
            </a:r>
            <a:endParaRPr lang="he-IL" dirty="0"/>
          </a:p>
        </p:txBody>
      </p:sp>
      <p:sp>
        <p:nvSpPr>
          <p:cNvPr id="17" name="מלבן 16"/>
          <p:cNvSpPr/>
          <p:nvPr/>
        </p:nvSpPr>
        <p:spPr>
          <a:xfrm>
            <a:off x="1142976" y="1142984"/>
            <a:ext cx="7072362" cy="3416320"/>
          </a:xfrm>
          <a:prstGeom prst="rect">
            <a:avLst/>
          </a:prstGeom>
        </p:spPr>
        <p:txBody>
          <a:bodyPr wrap="square">
            <a:spAutoFit/>
          </a:bodyPr>
          <a:lstStyle/>
          <a:p>
            <a:pPr algn="just">
              <a:lnSpc>
                <a:spcPct val="150000"/>
              </a:lnSpc>
            </a:pPr>
            <a:r>
              <a:rPr lang="he-IL" altLang="en-US" sz="1200" dirty="0" smtClean="0">
                <a:latin typeface="Arial" pitchFamily="34" charset="0"/>
                <a:cs typeface="Arial" pitchFamily="34" charset="0"/>
              </a:rPr>
              <a:t>האפקט של הקיר הכפול מרשים ויוצא דופן: הוא מכסה את כל החזית הראשית  ומסתיר את הקיר הפנימי הבנוי בדירוג ישר</a:t>
            </a:r>
            <a:r>
              <a:rPr lang="en-US" altLang="en-US" sz="1200" dirty="0" smtClean="0">
                <a:latin typeface="Arial" pitchFamily="34" charset="0"/>
                <a:cs typeface="Arial" pitchFamily="34" charset="0"/>
              </a:rPr>
              <a:t> </a:t>
            </a:r>
            <a:r>
              <a:rPr lang="he-IL" altLang="en-US" sz="1200" dirty="0" smtClean="0">
                <a:latin typeface="Arial" pitchFamily="34" charset="0"/>
                <a:cs typeface="Arial" pitchFamily="34" charset="0"/>
              </a:rPr>
              <a:t>זווית. במקור כיסה הקיר את קומת החנויות, אך הדרישות למסחר אילצו לחשוף חלון ראווה בקומת הקרקע  (בית המרקחת), וכך</a:t>
            </a:r>
            <a:r>
              <a:rPr lang="en-US" altLang="en-US" sz="1200" dirty="0" smtClean="0">
                <a:latin typeface="Arial" pitchFamily="34" charset="0"/>
                <a:cs typeface="Arial" pitchFamily="34" charset="0"/>
              </a:rPr>
              <a:t> </a:t>
            </a:r>
            <a:r>
              <a:rPr lang="he-IL" altLang="en-US" sz="1200" dirty="0" smtClean="0">
                <a:latin typeface="Arial" pitchFamily="34" charset="0"/>
                <a:cs typeface="Arial" pitchFamily="34" charset="0"/>
              </a:rPr>
              <a:t>הבניין</a:t>
            </a:r>
            <a:r>
              <a:rPr lang="en-US" altLang="en-US" sz="1200" dirty="0" smtClean="0">
                <a:latin typeface="Arial" pitchFamily="34" charset="0"/>
                <a:cs typeface="Arial" pitchFamily="34" charset="0"/>
              </a:rPr>
              <a:t> </a:t>
            </a:r>
            <a:r>
              <a:rPr lang="he-IL" altLang="en-US" sz="1200" dirty="0" smtClean="0">
                <a:latin typeface="Arial" pitchFamily="34" charset="0"/>
                <a:cs typeface="Arial" pitchFamily="34" charset="0"/>
              </a:rPr>
              <a:t>נראה כיום. לבית עם החזית הכפולה, לה  יש מסר דו משמעי והיא אינה מקבילה בצורתה לחזית החיצונית. החזית החיצונית משמשת כקיר מסך</a:t>
            </a:r>
            <a:r>
              <a:rPr lang="en-US" altLang="en-US" sz="1200" dirty="0" smtClean="0">
                <a:latin typeface="Arial" pitchFamily="34" charset="0"/>
                <a:cs typeface="Arial" pitchFamily="34" charset="0"/>
              </a:rPr>
              <a:t>, </a:t>
            </a:r>
            <a:r>
              <a:rPr lang="he-IL" altLang="en-US" sz="1200" dirty="0" err="1" smtClean="0">
                <a:latin typeface="Arial" pitchFamily="34" charset="0"/>
                <a:cs typeface="Arial" pitchFamily="34" charset="0"/>
              </a:rPr>
              <a:t>כמסיכה</a:t>
            </a:r>
            <a:r>
              <a:rPr lang="he-IL" altLang="en-US" sz="1200" dirty="0" smtClean="0">
                <a:latin typeface="Arial" pitchFamily="34" charset="0"/>
                <a:cs typeface="Arial" pitchFamily="34" charset="0"/>
              </a:rPr>
              <a:t>, כבגד המקשט את המבנה לבל  יעמוד עירום בפני העוברים והשבים.</a:t>
            </a:r>
          </a:p>
          <a:p>
            <a:pPr algn="just">
              <a:lnSpc>
                <a:spcPct val="150000"/>
              </a:lnSpc>
            </a:pPr>
            <a:endParaRPr lang="en-US" altLang="en-US" sz="1200" dirty="0" smtClean="0">
              <a:latin typeface="Arial" pitchFamily="34" charset="0"/>
              <a:cs typeface="Arial" pitchFamily="34" charset="0"/>
            </a:endParaRPr>
          </a:p>
          <a:p>
            <a:pPr algn="just">
              <a:lnSpc>
                <a:spcPct val="150000"/>
              </a:lnSpc>
            </a:pPr>
            <a:r>
              <a:rPr lang="he-IL" altLang="en-US" sz="1200" dirty="0" smtClean="0">
                <a:latin typeface="Arial" pitchFamily="34" charset="0"/>
                <a:cs typeface="Arial" pitchFamily="34" charset="0"/>
              </a:rPr>
              <a:t>החזית הינה בעלת שני</a:t>
            </a:r>
            <a:r>
              <a:rPr lang="en-US" altLang="en-US" sz="1200" dirty="0" smtClean="0">
                <a:latin typeface="Arial" pitchFamily="34" charset="0"/>
                <a:cs typeface="Arial" pitchFamily="34" charset="0"/>
              </a:rPr>
              <a:t> </a:t>
            </a:r>
            <a:r>
              <a:rPr lang="he-IL" altLang="en-US" sz="1200" dirty="0" smtClean="0">
                <a:latin typeface="Arial" pitchFamily="34" charset="0"/>
                <a:cs typeface="Arial" pitchFamily="34" charset="0"/>
              </a:rPr>
              <a:t>מימדים: </a:t>
            </a:r>
            <a:r>
              <a:rPr lang="en-US" altLang="en-US" sz="1200" dirty="0" smtClean="0">
                <a:latin typeface="Arial" pitchFamily="34" charset="0"/>
                <a:cs typeface="Arial" pitchFamily="34" charset="0"/>
              </a:rPr>
              <a:t> </a:t>
            </a:r>
            <a:r>
              <a:rPr lang="he-IL" altLang="en-US" sz="1200" dirty="0" smtClean="0">
                <a:latin typeface="Arial" pitchFamily="34" charset="0"/>
                <a:cs typeface="Arial" pitchFamily="34" charset="0"/>
              </a:rPr>
              <a:t>המימד</a:t>
            </a:r>
            <a:r>
              <a:rPr lang="en-US" altLang="en-US" sz="1200" dirty="0" smtClean="0">
                <a:latin typeface="Arial" pitchFamily="34" charset="0"/>
                <a:cs typeface="Arial" pitchFamily="34" charset="0"/>
              </a:rPr>
              <a:t> </a:t>
            </a:r>
            <a:r>
              <a:rPr lang="he-IL" altLang="en-US" sz="1200" dirty="0" smtClean="0">
                <a:latin typeface="Arial" pitchFamily="34" charset="0"/>
                <a:cs typeface="Arial" pitchFamily="34" charset="0"/>
              </a:rPr>
              <a:t>הפרטי במישור הפנימי</a:t>
            </a:r>
            <a:r>
              <a:rPr lang="en-US" altLang="en-US" sz="1200" dirty="0" smtClean="0">
                <a:latin typeface="Arial" pitchFamily="34" charset="0"/>
                <a:cs typeface="Arial" pitchFamily="34" charset="0"/>
              </a:rPr>
              <a:t>, </a:t>
            </a:r>
            <a:r>
              <a:rPr lang="he-IL" altLang="en-US" sz="1200" dirty="0" smtClean="0">
                <a:latin typeface="Arial" pitchFamily="34" charset="0"/>
                <a:cs typeface="Arial" pitchFamily="34" charset="0"/>
              </a:rPr>
              <a:t>והמימד</a:t>
            </a:r>
            <a:r>
              <a:rPr lang="en-US" altLang="en-US" sz="1200" dirty="0" smtClean="0">
                <a:latin typeface="Arial" pitchFamily="34" charset="0"/>
                <a:cs typeface="Arial" pitchFamily="34" charset="0"/>
              </a:rPr>
              <a:t> </a:t>
            </a:r>
            <a:r>
              <a:rPr lang="he-IL" altLang="en-US" sz="1200" dirty="0" smtClean="0">
                <a:latin typeface="Arial" pitchFamily="34" charset="0"/>
                <a:cs typeface="Arial" pitchFamily="34" charset="0"/>
              </a:rPr>
              <a:t>הציבורי במישור החיצוני האור והצל הנוצרים כתוצאה מהחזית הכפולה. כיום אפקט זה נעלם בגלל סגירת  המרפסות בתריסים במשך השנים. </a:t>
            </a:r>
            <a:r>
              <a:rPr lang="en-US" altLang="en-US" sz="1200" dirty="0" smtClean="0">
                <a:latin typeface="Arial" pitchFamily="34" charset="0"/>
                <a:cs typeface="Arial" pitchFamily="34" charset="0"/>
              </a:rPr>
              <a:t>  </a:t>
            </a:r>
          </a:p>
          <a:p>
            <a:pPr algn="just">
              <a:lnSpc>
                <a:spcPct val="150000"/>
              </a:lnSpc>
            </a:pPr>
            <a:r>
              <a:rPr lang="he-IL" altLang="en-US" sz="1200" dirty="0" smtClean="0">
                <a:latin typeface="Arial" pitchFamily="34" charset="0"/>
                <a:cs typeface="Arial" pitchFamily="34" charset="0"/>
              </a:rPr>
              <a:t>בפינת הרחובות בולט אלמנט המרפסת המעוגלת שמשמשת כציר</a:t>
            </a:r>
            <a:r>
              <a:rPr lang="en-US" altLang="en-US" sz="1200" dirty="0" smtClean="0">
                <a:latin typeface="Arial" pitchFamily="34" charset="0"/>
                <a:cs typeface="Arial" pitchFamily="34" charset="0"/>
              </a:rPr>
              <a:t> </a:t>
            </a:r>
            <a:r>
              <a:rPr lang="he-IL" altLang="en-US" sz="1200" dirty="0" smtClean="0">
                <a:latin typeface="Arial" pitchFamily="34" charset="0"/>
                <a:cs typeface="Arial" pitchFamily="34" charset="0"/>
              </a:rPr>
              <a:t>הבניין, והמדבר באותה שפה כמו החזית </a:t>
            </a:r>
            <a:r>
              <a:rPr lang="en-US" altLang="en-US" sz="1200" dirty="0" smtClean="0">
                <a:latin typeface="Arial" pitchFamily="34" charset="0"/>
                <a:cs typeface="Arial" pitchFamily="34" charset="0"/>
              </a:rPr>
              <a:t> </a:t>
            </a:r>
            <a:r>
              <a:rPr lang="he-IL" altLang="en-US" sz="1200" dirty="0" smtClean="0">
                <a:latin typeface="Arial" pitchFamily="34" charset="0"/>
                <a:cs typeface="Arial" pitchFamily="34" charset="0"/>
              </a:rPr>
              <a:t>ברח’ קינג </a:t>
            </a:r>
            <a:r>
              <a:rPr lang="he-IL" altLang="en-US" sz="1200" dirty="0" err="1" smtClean="0">
                <a:latin typeface="Arial" pitchFamily="34" charset="0"/>
                <a:cs typeface="Arial" pitchFamily="34" charset="0"/>
              </a:rPr>
              <a:t>ג’ורג</a:t>
            </a:r>
            <a:r>
              <a:rPr lang="he-IL" altLang="en-US" sz="1200" dirty="0" smtClean="0">
                <a:latin typeface="Arial" pitchFamily="34" charset="0"/>
                <a:cs typeface="Arial" pitchFamily="34" charset="0"/>
              </a:rPr>
              <a:t>,</a:t>
            </a:r>
            <a:r>
              <a:rPr lang="en-US" altLang="en-US" sz="1200" dirty="0" smtClean="0">
                <a:latin typeface="Arial" pitchFamily="34" charset="0"/>
                <a:cs typeface="Arial" pitchFamily="34" charset="0"/>
              </a:rPr>
              <a:t> </a:t>
            </a:r>
            <a:r>
              <a:rPr lang="he-IL" altLang="en-US" sz="1200" dirty="0" smtClean="0">
                <a:latin typeface="Arial" pitchFamily="34" charset="0"/>
                <a:cs typeface="Arial" pitchFamily="34" charset="0"/>
              </a:rPr>
              <a:t>לעומת החזית הישרה של</a:t>
            </a:r>
            <a:r>
              <a:rPr lang="en-US" altLang="en-US" sz="1200" dirty="0" smtClean="0">
                <a:latin typeface="Arial" pitchFamily="34" charset="0"/>
                <a:cs typeface="Arial" pitchFamily="34" charset="0"/>
              </a:rPr>
              <a:t> </a:t>
            </a:r>
            <a:r>
              <a:rPr lang="he-IL" altLang="en-US" sz="1200" dirty="0" smtClean="0">
                <a:latin typeface="Arial" pitchFamily="34" charset="0"/>
                <a:cs typeface="Arial" pitchFamily="34" charset="0"/>
              </a:rPr>
              <a:t> </a:t>
            </a:r>
            <a:r>
              <a:rPr lang="he-IL" altLang="en-US" sz="1200" dirty="0" err="1" smtClean="0">
                <a:latin typeface="Arial" pitchFamily="34" charset="0"/>
                <a:cs typeface="Arial" pitchFamily="34" charset="0"/>
              </a:rPr>
              <a:t>רח’ דיזינגוף</a:t>
            </a:r>
            <a:r>
              <a:rPr lang="en-US" altLang="en-US" sz="1200" dirty="0" smtClean="0">
                <a:latin typeface="Arial" pitchFamily="34" charset="0"/>
                <a:cs typeface="Arial" pitchFamily="34" charset="0"/>
              </a:rPr>
              <a:t>.</a:t>
            </a:r>
            <a:r>
              <a:rPr lang="he-IL" altLang="en-US" sz="1200" dirty="0" smtClean="0">
                <a:latin typeface="Arial" pitchFamily="34" charset="0"/>
                <a:cs typeface="Arial" pitchFamily="34" charset="0"/>
              </a:rPr>
              <a:t> המתח בין שתי החזיתות השונות כל כך, מעניק לו מימד נוסף. </a:t>
            </a:r>
            <a:r>
              <a:rPr lang="en-US" altLang="en-US" sz="1200" dirty="0" smtClean="0">
                <a:latin typeface="Arial" pitchFamily="34" charset="0"/>
                <a:cs typeface="Arial" pitchFamily="34" charset="0"/>
              </a:rPr>
              <a:t>    </a:t>
            </a:r>
          </a:p>
          <a:p>
            <a:pPr algn="just">
              <a:lnSpc>
                <a:spcPct val="150000"/>
              </a:lnSpc>
            </a:pPr>
            <a:r>
              <a:rPr lang="he-IL" altLang="en-US" sz="1200" dirty="0" smtClean="0">
                <a:latin typeface="Arial" pitchFamily="34" charset="0"/>
                <a:cs typeface="Arial" pitchFamily="34" charset="0"/>
              </a:rPr>
              <a:t>מבחינה</a:t>
            </a:r>
            <a:r>
              <a:rPr lang="en-US" altLang="en-US" sz="1200" dirty="0" smtClean="0">
                <a:latin typeface="Arial" pitchFamily="34" charset="0"/>
                <a:cs typeface="Arial" pitchFamily="34" charset="0"/>
              </a:rPr>
              <a:t> </a:t>
            </a:r>
            <a:r>
              <a:rPr lang="he-IL" altLang="en-US" sz="1200" dirty="0" smtClean="0">
                <a:latin typeface="Arial" pitchFamily="34" charset="0"/>
                <a:cs typeface="Arial" pitchFamily="34" charset="0"/>
              </a:rPr>
              <a:t>קונסטרוקטיבית</a:t>
            </a:r>
            <a:r>
              <a:rPr lang="en-US" altLang="en-US" sz="1200" dirty="0" smtClean="0">
                <a:latin typeface="Arial" pitchFamily="34" charset="0"/>
                <a:cs typeface="Arial" pitchFamily="34" charset="0"/>
              </a:rPr>
              <a:t> - </a:t>
            </a:r>
            <a:r>
              <a:rPr lang="he-IL" altLang="en-US" sz="1200" dirty="0" smtClean="0">
                <a:latin typeface="Arial" pitchFamily="34" charset="0"/>
                <a:cs typeface="Arial" pitchFamily="34" charset="0"/>
              </a:rPr>
              <a:t>המבנה נתמך על ידי עמודי הבטון בלבד, ובתוכו נוצר חלל חופשי לחלוקה, בעל מפתחים יחסית גדולים</a:t>
            </a:r>
            <a:r>
              <a:rPr lang="en-US" altLang="en-US" sz="1200" dirty="0" smtClean="0">
                <a:latin typeface="Arial" pitchFamily="34" charset="0"/>
                <a:cs typeface="Arial" pitchFamily="34" charset="0"/>
              </a:rPr>
              <a:t>.</a:t>
            </a:r>
            <a:r>
              <a:rPr lang="he-IL" sz="1200" dirty="0" smtClean="0"/>
              <a:t> (</a:t>
            </a:r>
            <a:r>
              <a:rPr lang="he-IL" sz="1200" dirty="0" err="1" smtClean="0"/>
              <a:t>מצגר</a:t>
            </a:r>
            <a:r>
              <a:rPr lang="he-IL" sz="1200" dirty="0" smtClean="0"/>
              <a:t>-סמוק</a:t>
            </a:r>
            <a:r>
              <a:rPr lang="en-US" sz="1200" dirty="0" smtClean="0"/>
              <a:t>, </a:t>
            </a:r>
            <a:r>
              <a:rPr lang="he-IL" sz="1200" dirty="0" smtClean="0"/>
              <a:t>נ.,1994)</a:t>
            </a:r>
            <a:endParaRPr lang="en-US" altLang="en-US" sz="12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טקסט 5"/>
          <p:cNvSpPr>
            <a:spLocks noGrp="1"/>
          </p:cNvSpPr>
          <p:nvPr>
            <p:ph type="body" idx="1"/>
          </p:nvPr>
        </p:nvSpPr>
        <p:spPr>
          <a:xfrm>
            <a:off x="2285984" y="714356"/>
            <a:ext cx="5024600" cy="504056"/>
          </a:xfrm>
        </p:spPr>
        <p:txBody>
          <a:bodyPr>
            <a:normAutofit/>
          </a:bodyPr>
          <a:lstStyle/>
          <a:p>
            <a:pPr algn="ctr"/>
            <a:r>
              <a:rPr lang="he-IL" sz="1800" b="1" dirty="0" smtClean="0">
                <a:solidFill>
                  <a:schemeClr val="tx1"/>
                </a:solidFill>
              </a:rPr>
              <a:t>ערכים אדריכליים של המבנה </a:t>
            </a:r>
            <a:endParaRPr lang="he-IL" sz="1800" b="1" dirty="0">
              <a:solidFill>
                <a:schemeClr val="tx1"/>
              </a:solidFill>
            </a:endParaRPr>
          </a:p>
        </p:txBody>
      </p:sp>
      <p:sp>
        <p:nvSpPr>
          <p:cNvPr id="15" name="TextBox 14"/>
          <p:cNvSpPr txBox="1"/>
          <p:nvPr/>
        </p:nvSpPr>
        <p:spPr>
          <a:xfrm>
            <a:off x="6948264" y="5085184"/>
            <a:ext cx="1584176" cy="369332"/>
          </a:xfrm>
          <a:prstGeom prst="rect">
            <a:avLst/>
          </a:prstGeom>
          <a:noFill/>
        </p:spPr>
        <p:txBody>
          <a:bodyPr wrap="square" rtlCol="1">
            <a:spAutoFit/>
          </a:bodyPr>
          <a:lstStyle/>
          <a:p>
            <a:r>
              <a:rPr lang="he-IL" dirty="0" smtClean="0"/>
              <a:t> </a:t>
            </a:r>
            <a:endParaRPr lang="he-IL" dirty="0"/>
          </a:p>
        </p:txBody>
      </p:sp>
      <p:sp>
        <p:nvSpPr>
          <p:cNvPr id="24630" name="AutoShape 54" descr="data:image/jpeg;base64,/9j/4AAQSkZJRgABAQAAAQABAAD/2wCEAAkGBxQTEhUTExQWFhUXGBgaGRgYFxgaHBwfHRwcHBghHB8fHygiHh0nHB4bITEhJSkrLi4uHh8zODMsNygtLisBCgoKBQUFDgUFDisZExkrKysrKysrKysrKysrKysrKysrKysrKysrKysrKysrKysrKysrKysrKysrKysrKysrK//AABEIAQAAxQMBIgACEQEDEQH/xAAcAAACAgMBAQAAAAAAAAAAAAAEBQMGAAIHAQj/xABIEAABAgQEAgcEBgcFCQEBAAABAhEAAwQhBRIxQVFhBhMiMnGBkaGxwfAUI0JS0eEHM2JygtLxVJKUorIVFjRDRFODhMLiJP/EABQBAQAAAAAAAAAAAAAAAAAAAAD/xAAUEQEAAAAAAAAAAAAAAAAAAAAA/9oADAMBAAIRAxEAPwClSULI7CFK5gFvXeB565qdQUcLN6PDPBcQdWTlvvyi2iklzqealZtkUUnfMASk+L28HEAkoJf0tMvtJRNAUCpQcKHZ2DdoEEtYHMTyLKZ+jadMDoqELVwUlSR7Mw9kVvFaaZJyGVnQgp7wcBSgS7HQkW00aOh9Cuk7y0Gcq5GXrCbEixz8Cdc2l7trAc4k002lXOExKk5OwsW1LMOCgQeYYvHSOhWJYdVy+rm0lPLmPl/VywlRt3S3ZJt2SfAmJZ3R819XVy6gLRLR1WSYlu0SgMbguw9+sUUYauiq5tLMvZwWsoC6SORST5gjaAe9KOho+lVFLQyyVmVLnFBIASnNdKCo7qAIB8NBFa6JYhOkTFpQtcuYL7guCygoHW7WI2Nov3R7pEunW6kia6UpJP6zKl2CVbgOWSrjqID6dUMicpOI0ikuCE1KNFJzdlK1J2uwJ0Ni9iSDXo50zRLzpqpSEiaoqmTUJACiQEkzE+AAJHpCyf0eBmk4UUTZM91JZQySVgssE6pToQNbEDaKpNwqtrf1FPMMl7EBkqPF1M44Qvn01RTSSFFcpXXFJR3VAhNy+odwLcIC7VH6LlSUGqqapJTL+smgIUp0p7Uxi7ksD9mEuN9GqukWqtQjNTqWtaSgkgS1KKkhYZ0jKRyHpB2CdK6qbIKFTTMBdC0zAlYIIa73Yi2vGHlX+kqbTywFyZS3DJSCpDtb9phptAVrFK7JLSZJKlzmCAHJuAXbixFuJERU3QipEtaZw6ubPyCQlUwOtecKWFB9RLCje411hnhvTajpZvXSqTtTbj6x+pSScyUDJ2RncsPAWCRD7FelS5q5Ez6OgGUozJaipSh2kKQ9mcFKj7ICtUmAVmHOamUVU5BdctQUEKY5SWulL2NgLvtDzoj0KRUKVXVoHVK/VS1Hs5RYKX+ydQnQu51aFHSX9JVWmYJaVIAT3wEWLju3JItdxyit43jVV9KUpa1OnLlRmJQEsCkAWGh1AGsB1inxOTRzKjqVGamYZfVSk2lykpQE5U7JS7lkjeOd410vqKysEozMslUxMoJSBlDqCSviS5cE7N5kJxhBplzkAhbM24U1tNbkNxEXLoR0FkUlOJ1WlBnKAUTMZpQ2AewVuTxttAUPo/8Ao1q6gFbolpCiApSi6iCxKWBLONbQ4q+j66Jco1q5c2WlQmAIWcy8gJSFAgMnOEuq4IBBc6vJPSc0tMimlKMwywoKnr3DkuAd2IufSOcYXMnVdSpcwzFomFXWB1FgQQHbQCwflAF4t02XVzM05JAD5QkulI5A+06mNZ85KpKzLOY5S2V3dmZtXctF36Lfo/phIMyf9atRVlDqSkAKKQ7M6uN+Q5oseTSU08JlZETUEHvEBJBcOCWPgfZuG0+UmklIkuDMy9oPudSfN/dpFfrAVXO5hd9EnVdSvKCpZJJezBNnL6fiWhnMwafKF1pUOBJ9hb8oCv16O03KPIYZWJKhc2bw/Mn0jIAauoTTTgPsliDxBsfMXB8ItNFNBQqUskJWkpzjVD2fmPdAOPyutlA/aSHHvPrGtCvMhJ0cCA6RhSJf0X6EsFcsobM7uDcLfi/aBG8UnA6Uypk+lXqhbjmCD7GAMZQ16pJCn7HA7b2fTwhnidTLmzpdUhScqkFCyDZ03S/kFA+AgGmD4zNpQAR1kmzJftJH7B4fsm37rwR02lSauTLq5BBmSFh+ORVpiVDUEPnY8FNq8V1WFV9Wn6iWqXLP21EIUrwcuB7fdCSkpKjD586XMSpIMsmYzEFN2PBaTcNzO4gC6iVV1DopJMxQFlTUgs41CVFh4l/CElLT1FFOmdYhSFoRmUDYsTYvd3L3uCM3CL/0V6dImuhSTLyAAEXDad17N4qgvHUmrqqdKpfWyFIndYpJIFmypzA/ebdw6tIBf0R/SZOW6KhCFkNdPYUU6X1BI8ExY8Kq6SdU1E6fMQUzkykolT0gBOVJz950dq2hOkUXpn0VTQzZdRI/ULYKS5JQTbU3KX43BsdoExDEhKl5tVGyU8Tz5D4wFg6T9ExQzfpEi9LNsoO/Vq1TfdJuAeJbcRmG/o2n1hNRVLMgKHYl5XWB9nMHZPFrlydIpOC4nUImTFhSichWplFHcuCMvPhFh6N9N6xajLXUKzXUknKXG4uDpANJH6Ok1OeVLnhKqMmQomUWWokzn71g00Df2AlYqlqKB5FQk9hKlSSm6VjcJLXIURbW/hDv/eeplCYsTQkE51nqpQzEJAcnLc5UgPyEV1X6QKqeSJjLSl5kvsIBSUAkEltd3GnN4C3dDf0by8hnV6c82Y5MskgS3v2iDdfmw9sNsCqaanlzhU9SZip80dkdYVISopkuznuAaxy+g6Vzpy+rqpqlhR7BJsknQNo2z+sG4tVGVLUsFmsB+0bD018oBhi/SLDxUGZTSMi5SsywSEy5hR2ktLDgqSvQgpLjQiFSOnc2oUBVtrZaXCU+KdBwzDk41MTYb0JmSKf6dUFKUBKiqWoHMUrGQk8Cyny8PSL7hvQLDjTywZZWShKisrWFFw7liB5M0BR8WlqVJKJbrXMUmWgDcrLe546f0fwSTh9GJJIuPrV6ZlGxudtgOAG8U1UqmoFCdLWZ0qSFLQkqByqYoSM4DEdosGJBa/BVS9OTVKAqOwTZIdpezAcC+6n8doBqjEDIp00lOtRQjMOuLhasyir+EXZ9Wbu6RR8G6OzMQnzCgpSgKAKlOwBLJbiWDtyPJ7HjqyhCyLqZhbUmyQPNod4floadEhJGZPamHitu15DTwAgFmDzEyVVko/rE5UEgakKU3kdR+UV3pFiuVJa6na+n9dbQxxCuzKWUNmWXUtmKrMOeln90VfFJZmTESk8HPn+Q9sAH9LK9WDRkN59GhDJA034xkBmG4qlahLYi1iW9LRPTUy0/VoRcEgE90Byz+W0B1OElKkrlaE+hDt7oOT0lTLUUKSogWIDMNjl/OA8qeik1QdSwpWwc+yzCNcBr/oqSZqbJV2XTm7QezHw12vvFpRMBDpuGt8H+fyVSKWVUrmImEslZdrMSTxB2eAsPRjpUJgzJJTchSFEX8Dz53F9YP6Q1SampkSlIVkXKXnUA1hqHvsR6xQKSlNLUmUS8uYDlOxZyPPUecWSmxBcs2OYAaKfTkdRABdK+jAw+dKnSnNPMORTlyknY8tx4RNT1C0qeWtSTbQt6jfzeHlRicmqlKp5xSlMwBIBYEK2IOhI18orIw+dMHVvkbszF8w4UEczq9mBG5gJ6jprLV/8Ayz09YFOhS0kAB7NuCeYyjSJui8imlzQqaUTZwT2UzbMAdQCMr7k39kSV/wCjqnFIZqFrzoYl8rKFswYDsnVi5hBifRGqkIFellIJzhiSpKTpnBHdazuebQHQ8YmKqV02WQlSOtyzS1hKKSVh+Fhy04216S9ApMwddRhMioQykgWlqI0Ch9l9HHm8Vign5wmYgkBQBcWI5PxgHHuk9UlQlSJ010MVqC1HnluWYb+nFwaUuCzcRIkp+qlBlT1EXSQWEscV5gom9sqSdQC66SdFKelpkqpqdSpoUiWS5JUJhCVE7bvYBm2EU2t6XV0rqjLUpGcCarfO5KbuHY5eL6XtFzoMWXVSUTUzZgfUBaxlI7wLEX/KAaYn0QoZ0kJNOhCUhgtAyEDjm+1/E8VTDsOp6eeZlXPSqVTspBbMVqNkFaQ5zIANmuopPKAOmU6ZMyUkvPMmzdQXUQnhe/aL+QVxgWX0PrVol0kwlCs5IQshsgSO04dwLgBzuwgLxjfSKXPQpCECbLWCklfdUCL2BcgjmIrnSfpDNEhRMxtEoQjsJD6WGrBzd9IHqOjtTh3fImUz3Wlz1Z4kFilPHUbvsTujuGCoqUzJl5dOy2Oi5irIF/ugZj+8jjAJaPoLOkyetqGEuYkAoBOdJJBSSlrG3PWOgTuh1BLkBCpIVa6iVZjbVwWHhAPSnFZU1C5M4qynL2QWVYhQNtLgawgxvpZMUhRByoSNE948A+g4W04wENdSpkzEALK0JOcJN1pKbpBOhAVlLm4beK3VdJ+tWQtJCXsRfzO77wFQCfMzKJUUKzZjdu0+mwuYseA4DKEorWM5U+rhrlmY8oAOWpxmBcbERpglGVLmTdyopT4Cx9sN52AhLqlApB1SS6bC7k6EWD+A8FOK4sKaWiTJZSi5mKI47JG13udeAgNMSSARmN72DFtBf0jIWKr0KuoFJ5h/QxkA5rJoRLCi7A7ecTYh0cTMSpSQAsJza6mxO3ONpKkqGVQBTY8Wa4tveH+GL3Bs3vP4iArOBTyqUNlIOXy28eHlDimmpBcslR1tY7OeBaBF03U1KmHYnJzpH7QLKA9X84hr8RTLZwVTD3UD3k7D3+4GWOU3WSQoB1yjnTza5A8Q/sgatJACUJzrUOwke88Ej8oU0HSCfLmETuyg/YIZIu7jfxvo8W3o/ilLKWUFYTMUAnKohTgaBwRla5uzniTAUvEsAq5bT5lyCNCDlewsNBEk7pGtExKcrJBGffUOcvAb8+UdC6TKUqRMmNmBQT2dDqxF9WEJZeCyZ9MkKl5ZikvmNiCWPaHIECAz/bRVKXImOZS0qS6VMWUNQT6jXaxizUHSOnKEyXypCAgBehAADHNY21veOd4alSCZC+/LLeKTdJHtHlGlcubPUaemQoqHfUNuQO1tTAWIYIuXNVJkFPVzCVy1d5MsHvgl9EntDi4EX/o1hVNTS+qlMVEdtamKlnfMd+LaRxeRMqaWUuT1bTAoIS75kuCSwbtbMee8HYBi0wvKmLWmakalSnUB/wDQ+dIDqnR2hSTUiZISkJmrlozJSQqUGKco2R2tPkVzGMHRRzFzactIW3Wy9erJ0Un9k90jZxsLKV4pNQhRM9YCRc5iwA83isUvSKpXOJKphlTCElJWbjS53LeUB0zohSS5Gaqnfr5odzfq5f2EDgWyueL8I2r8Tlqq0TzPCUy5S05AMxUVMxs5DdrbhzjlsnGKkLM2YlSpJLFJcgAX7JOihfx32Z+mckpzIYpI7JHrAMekfTvKCMh7zaMTxLH19kVGs6RLlpSilVkBOcsOQSz66ACzMAInosEVWzVzVHLJSSlJ4ka5Rvf4QbheGy5dT1agFCWkkZm+0UqS43sYADDqzriSpxMFyk6+IO49sS4jSqmmVTpDFaiVFtEpFyfUeYi1Yhg8qYAtCck1NwpAAa13GhHLhClK5dMVzp6r9mWAO0W7xbxJ3ayfGAZTaFIkiRKt2SlPi1ifNohpR1ElMqYQqYkMQnQKJcuw5tEc7F+tSDJ7KLjMC6jyJ2ttrCusqurlqWPsjs/vGyfaRALMX6Q1EyepEtZ6tNgkC1tS2938gIyVhGealay5yZiDo7CzjQe7nDLAcN6iUCR9YtsxO3L3RLh9MtU6cojspS4J566m2hfxEANiFAhJAISPnlGQRiM1Lg8eJDbacfKMgBcMIWEkbge0RrVdI0SVNKBWoWJDADk7F/IRDIQpAyaJL9ofdN2SfNvAQ2pqCXlOVCG4NAQ4fiwqgk5UomSyS32SCFB/8z23A4iLVh+Cy0ozpAWosVLPaJPpYDSzDlFFnYUULWJJKVHusWIcJJjTBKydRVDTFKAWzqcnwPlvy8ICz4xJQUpmKAcTCXO3ZOr+EVzE+iqkAzpSiVDt5WZn7Qbw+EWatQmehUqYLEu6bGyn8txZrEwypVKCuyHYAWbwdvnWATYNWLmShMlqKcw7SXsVOyrGxu5uNDBVZjeSXmmJTlSwJAysNg172sBAyacU0+Z1ZAlrBmpfRJBAmJ9xF+PCMm9HplcrrpxMuRcypf2iDoVcCeegYQAi6yTVqTMlryFig5xoNQSzux0vudNn2G9VISEIIICr5SCSWuSeJd7xUKno4ZfWCUsupIy3be7+QgShkLpZiUzf1U0sVbA6A+uvLygLyiYs1qJhSQhMs9vm5DMeSn9Y1x/DUzfr0KCahDKSTovUFK+RFuULpctQLZiPW235QgxLpHO6xpKlKSg9pTO7cOA8LwDmgwz6XMCFOmSO1MGhO4Ry4k7MOMWjpClKaOZKlS+yhilKRd08Obp11N4oNT0hnysokhQKsq1OEl3A5bjeLFh+LLnS0rStV7EdlwRqDYQDvDlkU8pCpbpMtLoIBvqXBcbk33eEOJ9HzLmGXIKkylns5v8AllXe/h1UOBBG4iLHcYXJlv1iytRZAzG5422H4cYR4fS1bKzv20qUCu/a21Nvy0gLqKunlyxKlzBllgJyoGbQvdty73O8KRUo6xS5cola0pDngH4W34bDgIr0no7VSfrAylM60P5kHn4RYE1yOo61LsAcwNiCNQeYNvSAS4/jdRnTIlLUF2K8lvBNrszODygOdhs2eJfWFi5zBvEvzJHvh3gWG9Wlc2Z+uX2jyc6esS9Wvr3AGTK/E5tPaIBPT4YuQc0lT6ZkGwUOHI8DtDAS0zShxZyspI+7ZKVfxKdtwmJMWmCQgzJlrsEv2lHh6XcwprccBkKMgKCiyVKIDpF9wdWsDt5CAsExLDMdDo+p4xBOnsnLoDt+P4RWMOpamUkKT3dchNvTY+F4afSwpJWbEd5J1HzxgK70gnGZNIAJCLeZ1Pw8oyHeFU4CMyh25hzK310Hx84yAWDGVywE5QVMLkljwt+cWfDqtK0pWmz6g6cw+3n6wilUiZktNrlIY+USYDMKFqkq8R+Xl7oBzORNTPQsI+rUCCpwQ4B0Oh1GjwZidCmfKykMr7J4H4jS0LzMKbiz68+D8Y3ONISn63sgbi/+U7+BEBLgq1qQynC0OlY4FLD2hj5wJX4vOUoopEqUQwWsBwCNhs4tfR3hpTyxMOaSu00DMUlmy7trmKTl5MDe8PqKhEpIQlIAS3ZG3G0BS8O6RfVqRWpUVSjmzZO0XtlLNe9rgEa6Xs3R7pVJqgoJSqWtIYJJzOl9RwJLPwtq8RYpRS1VKZKgDnTcaFTEv7BAGMdHhIUKinBBR2lIeygNW3doBhiOHLK0LSolKQoFIuCDo97NeBq+j61BlqSSkjlZhdrbF/l4lmYrLVLC0lTsCCbAhtztFWrayqqX6kKTLBdwcpU2+xbl8gG9HSzZwFOkkL0WsW7NhmHNYKfBzwiz01AimlmUmWkB9dXHN9fm0UyfjlcJKAhDLUMhUkOrsM3ZIZJu78dAIbYJ0jmTk5VkiajvOBe/eFnHAj01gGPRwBRmkoYhXV9pnOUjQ7h35WgSswnqVqmyuyhVpiHtyWnkCzjgTq0aLxFSAVFQCU3Uco0GmnOFMrpNPUsL6l5HdAysb75uN/D3wDOioQub18wFgSmUDs3eV4lVvAA7wyr6aatH1IdQKbkEhnY+wn2xWKjHqsTiqTLKZMvs5BcKAOqiN+DWFtbu+ppv0iUJqVkhRYgnQ7gjiPaG4wFilhASoqUgKbdQ4jVidGMVNfULKpiJiepBClkF+4bEjj3dbqYAcwcalTJqhSSQyiM007BJbKD46tvbiYindFU05WFK6wFAGjMSynHpAMMM6TyJ6ykpUkksnOQyr200URs+tgTDKZWHTspGgYAW57wtm9GZAQlOUi3ee/jE8mYZcpaVdqcA0tX3yWTLJ5hRAV5HewV2bTmrnly0mUcuup3bxO/BoJraNErsJAGY6Pq2mupvFiwvChKlBH2Ublrnck6B/GBa6TJWpKlkqUkkgJ0cjdRt6BWgvACrQSLXfYeNojxDDklJzKYszAOSHuDsN9SD7YnxLEzKlKUGSACABqSdATrwdm8Ip+FS5x7QzZCp1FyxfU+J46wE2KY0oTCEAZRZzud+TfO8ZEYwpJJ4Bm9sZAP8Hok5UplrGmirbPv4mPMVw9UvJNKSFIv4p+17HMLV16Jdh2lDgzDz/CDcH6XTcwRNCVyzYJU9jtcv4XBHKAOqpgSLJKibJSPtHX+p2EKJvRqZMdU1YCtkjRPKLHTTKaWQqYvqywTLC7pbZjd9iSQPRsrmVIUoZksofsl/W8BQDQT5cppZzKcOANNXy+Yhh0Zxycl5S1EqTftl/G5vb3HlDrCbzpqMqgQR3tDdSj7G9YG6U4cUqFVLHaRdQFsybv5s/tgGiK1MxaZ0yWM6CcqkkuAWexf38WiVeKyy5WsIDardLebED1hUiayM5PZbM5Zm1c+UAI6L1Na8w/VS7lCVWJ5kbE/HxJBhOwLMcrjqic7Zk3BvlF7gqc22tBcySqXolQHgw8oqqsNrCn6OEK7LgnQMds26eXjDDBOgdUXaaJWl0kj3GAPpppUuYMqhlu4ZjmYhuQAjSswxVpwGWYg+GYaKSfEWBPEQ5pOg80AmZWzib6JQfasK5bQUjomshlVdTz/4X3fR/jAVarSmYtKSQZYZSh95TdlJ0sB2iOKkjZofVk9BkECzAuAL2B2Djh6xL/ui3/Uz3J3lUqtb3eQ73vfeNK3o1VW6utUBeyqeSW8wzekBBgcwGSFkM4KgFBrFRI+H9LxD9HEucqYE5ULHbA0cd1YHEGxG48IFrMBxUB01SV3NkhMs7fsgDbeK8ausplkVBmqB1ClqI8i5A9ogLnhuHrQlSyD1i1Ba1cy7B32DC3CIMVousDmblLpJCCFWTZieY3v571PD0VmY1qUEoPZOuVQH2W1YceN9dbbRzUTkJmJJY6jdJGqT4fF4DaqxCWkFeWyQSXOg+eUVqR0oM53Qyg6kgAHSw8CzDf3QV0lkKmrl0svVXbWRoEg9n238hE9Rg0unQCAAQwKieY+IEBXabEagLMxYXMQTcF7fuP3fD+sWOnSmYkLSp0qdj86EcIaYbIeUGFmvaI0YOqWorlp7BDzE7clAbEXcDUcwICu4xSGdNRTpPZSM8w8HskeLP6wfVU4RLUlKe6LAeFoZU0iTT5lVM5Etc1WZie3sEpa7FKWBtq+kaVWISgGlSSo/eml/MJB9rwFbwySuYjOmWpifd+bxkE19XMmEFSieF8o8gGH9IyAppOggyUALZSs8AWA8T8B6wMhDqPp8+2HVNLAAYfJgE1bPMyZmO+zu2xA5O8WPo3iCnyZiFAdkgkEgahxw93hFdmSvrFDmfeYYU6ChQWG7Jfl/SA6JIxpae+ELGjqF+HeSx98QT+k1FnyLKkqUW7Ks6Q+pUbACKb0k6Qdb9XJcIYZibFRa45Ae3w1QSZJF9YDrdHhEtKspmoEqWSQlZy/tAHMwZJ08AdotlLLJullJbVJSoacjHETWVFShFOCSkMNLqbu5uLC3kPGLHgfQRebPMmmXb/l971H4wHQKyjF1E5edomopguUnXy4cYU0WHoRlR1k6YD/3J84u19CpoeSJLDlbTye/x4PASKUouH0PL51jUAu3BtokRLAduXz6Rplu7WgNJqXcm/zraB6sLSLNrpuzenrBE5NwNufzz9kZNHEj59sAHJmKBbK58D8fm8VnFprzCCxe5Go9sWiZe5UwsPI/l74r+JYYW7KyCGvbhzBtpAMaOeVSkABgAU2AGh28jAS8OCFKmoSwV+sDWs7KAGhGh4gv9kPWMQpMSlkiVOJTqyEJSfYH+dIQ0+M1MlZE9UwpJ7QKlW4sCWHhp4awHRqCgTJCps0oRMmnMc6gClIskAE/ZS3m8B4yaabKVLUtSn0yA2u4Ylhq3GOYYhXqXM6wOCO61iBwh9gmNiY0uawVsotfkrnwMBbZvSJEiX9XLSlKRYqvpYMB+MVb/fyqmTCFE5FEAIT2W2218zAOPVGdWQd1GvNW/pp6wkcgltWt47QBmOVBmLKvs/Za4aBsOxGZLLAun7puPy8RDCsw7KHTwDjbSFaEdsQDmtxbu5BxcE3HzeMhdUhlN88YyAIo5bE5md9h7fPWGSWcNx/OFKKwOcoKidtPWN1JWCmYo91SSw0HaAPvgCKOnClqVYDMdSBvziHGantGWnQOPMan8ILxGkly5SlZRmNtLudfjCmikEm8BvQ0ZUYtmF9F1KTmIAB4xvg1CAxI8P6RbJKjpoeTabed/lzAR4dgsqQOyHUSCW5atu2sN5Obizv7eFvPzEBSFKKhvpf22hkmYhIzrLJSCpRLBgBmJ9POAgzgTEoJGcglIdiQlhYNfUQxp6tJSplg5HzModhg5zcLcW3jhfSTHlVNUqcFKQ7plgHuouAH2J1PiYUUk5ScwClIBBSvKWcHUEb+EB9HS6qWQlWcZV5Sgu2Zw4KX1flwggKSVFBIzpCVFLhwC7Ejg6T6R801VSshDrUpKQyHJ7IfQcOPnBS8RnEqV10wrKMqrlykNZ+QA9ID6EnT0ZOszpyAjtApy3IDc7sG4mPAkHsl34G5IBvrrePnanrJglqR1ikylEZkuWJFxbiPjE0/E6hU9MwzZhnBsq85ccGL2EB3ycoHMAR2bEvooMWPAsXaF9XLuynuQANLsT7nLcByjilTik/JMHXKUmavNNAJAUu9zxESU+M1CeoPWE9UrNKCi/AEcSmxDeMB26mpQNfn2aaaQFjmBSpySct29Pyt5QyosVl1EhE+WeytILD7JsFJPgpx5RKVgC13gORYt0fEqwFvnSEFTTZfGOs41LSSzcXsfnj6xUMUwmzgcX+EAhw6pCzkX3joefPx4xFUU+Vaf3h74GqpBSYaGRNnyhMCUFydCoFxyeAY1KHHhCOdTssEkC93sBDOfiTTFpPdcAK/hBPhfyjWZLSpaCQ7EwCepmgqJDs9nBeMjKguSeJJ9sZAFoSMxPnw2ESIniYTKGih3ubjT3wFKlKUSFKJAa2j2DPzgqa6VIKUuxIYeH5wG1dJWChBXnBGa4SGYkDQQ2w+jDB4ApZnWLUpiGASxZw0NqW14BxRcDb1hqCGBdyb+6K/KqG0MFJqiogD3mAe06u1q7i9zuAOHzyhT+kOpWaNIQWQpYTNYEEAXGn2SoeuQbwxpU2Fz62f54co3qaQTpa5SxlEwEFTeLK8Qb/wkwHGVZCe0wVxvl5OAH9PSCZgDDrGy7kEu/7J0O+tu9vGVNEUrKVWmS1FBTYAlNgxJ4jdnADPpAkmWolSVOH427W3v22MAXTyrdhlBnffN+0DpwfTS7xCEod0sV/dKjlc65SwfwJ81aRHUSFJygBxsoXBO/8AQ35RIuQbrTcnRI1BPe5WvpxgCKuUCQJrIAZimxIOvYbTmw/i0jdEpknKlLOwOZN0t2iVqZtdLb2gKnpVTJfAA2UdD94Djx5co9WFCaEZVECwS2qdHbwu8BPTS5aSyHmOWLswAuGSQ6i+5A/djWZTjMDMJQQLJBS5A7rfc8SObRBOkmUCxck94XYC4vsSfdGIkFWVahZrvbM2jcX0fSA6B+i+qVnnSsp6sjrHd8hNikn9oMdNUnnHRZdMlnLM2/Ly8YRdCMGMikSpae3M+sUN2IdAPABN24qVDWdVZEkFJPMcfn3QCSsSH31IvaAZygUt4/J9kGVKFMSoHQwpMwh9dPz/ABgEeJUAU7DwgPBq8SQuWpy6sw7Ki1r6A8ofKmBzzhOsBFUltFhQPo8ANJZSC/2io3H7SgLcWGhgRSJgWEpNmLEh8vFuPm4iWtQVTFqFiGt4uov5xrT4gAXUwISoXfdma1/l+MAsWDZ2PiPwjI8mrHF/nwjIBhLBCvT/AEiDpBu9rfn+EByx2j5e4QXk+rUd1dkef5mA9w8dl/vOfW8MpSoGRJADaQRJTvygNguDqHV2+d9ICQOW8GyLBtfCAapnjZ2N/kQSis7RdmSCXfbVuHztClPHltrEONyZi5UxMrVScuouHZTHmkEXYeGsBQ8WxA1E+ZNVczFEjhwSPQAQNKqiR2+0E6HccGPw05QRMpAlRcLzJDdWWSpJ2udRuzX2fWIzKSpwew/2gHA/eBVzOhHhARzakhsoZKg5HHi/m8bqmpA7KRmTdrsL3b87QROkoBIALC6MxzEu2hSwN+R98QppgCVPmG6RqAdc2rDmH8oDWXVv2l3I7IO/N9v6xn0ov1YAyaZXLEcSXfS8bT6dJYJISAdb5SSzsS5f18RG4lJa4OfTQ5iNHCXbT+sBpOqUgZkDtd1zsz6DQ23OvAb6oqD3jdSr3uFMd3843mUyEk5SVpPdGhFtFKZnezDUbh7emnSrKoKKWscwswbLl4vzYPvAfQlHXpnypc1B7MyWlbeLdnyLjyhfPQ5JDMbC44n55wi/R5MmopBLmJKUpWooKgxKFEKuDcB82rejGH02qA0HJvHi4u/zrAK56M3Zf+jc24mE9TN1a/NrHhB9UsB9Dc6jidh6wuCw3l4/PhyEAvmySzmEeNocJP3VB+LFgYezFkOL+nCFWJIdKg+x+dIAaXS9WVjUHKQ/8Q/CB00oKlHghR87QaTmSg8UfyvA6podX7iveIBVOlCMjKhTm0ZAFo7x8vcIPbucz+J/CAd/T3CGLXTyT7/6QB0oO7tEqeEK5+KIlrShV3737I289/6w6TLFmLgsQeR098BiJe8Ty08vWB6moTIR1i9BoNybsBx/AGJKKtTOldbLcAMlafun4pOrwBZn6hm9A8SUgct47mA0EmwD6t87RFgmNSpk5UpKrh8itlt3m+HEA6QFkqsJk1KAianMQLL0Ul+B1A9h3EckXLT1ispKkhagkndINiws5EdW6QTeoppq0quEFtLEhh7THJZdIvKCAW1t6wG0yXozgEnl6cI3VJDaMRprAT3Yu4htheGGcrKlM5XEJAJ9MwgBUSgbkevzaIlS+1luzezhDPG8IVIVlyzk/vIA9GWQd9DCUrY7n1/GAJVLygkbcN/GOq4R0ckyQiYn6xZAImKbcOMo0TawNze5McmKFtoW8298dN6I4nmo5bi6U5Bqe6SB4WaAtIIBPHKwD6nf2331gQ6Xex9/H2wmxDHJcrqxMUQVkja2zn9l7aceEST6tQ7JBF22/rxgDZtOD3reYa9+ELKiWkHQfL8vGIavE8iSpWgd+QiFNUmYErScyVMRf1HiCYAacAVW0N3gedThjE83WzW5wGK1KnAY5Sx5Wt5QCwlg3AqHvgB7q/d+IguqLE+UBBXe8PiIDJEtyfL4xkSUSmeMgJG7fiR8IMqqnqgpW4YJHNvhC+TN7Y8fhAWJ1GZTbB/bACzFlRJJckufOLN0ZxwJT1czQPlPw+fjFXjaWpjAOMfxMz5mbRCbITy3PifwG0a4HiqqaZnF0qBStOxB+IN4XhUYowFmx3HwZXVyrZ++r9n7vnvyDbxVkLKSFJJBBBBGoI0IjIwHnAWjGsbM+jF+0pSUKHMdr0JAI8W2ixU2Hy00+vaFm3ZvDw9DHO6AZpstL2K028/wjpuJhP0SaylA9SUghLM6VD2u1jAVLo/JkKmAzCLlzdt7/H2R2nA0U6EJEsoAIDDNxvyP9I5D0X6NU9RIlKWlYWvKMwUdTNnoJA0slCbfs8zFHlEkA3uBAfT2JS5S0qz5CGOqmtx93nHJuluEU6VLyKQNxcNfZx8ecc9UVAE3tHSMb6HU0mkXMBmGYiQpffDFWSRlcNpmmkt4QBScLSqlK8twEmyW1Ym/hx4Qg6MViZEmozu0pZLCzvYDzIPqYu2BUwTh8tDpUSg5lO51PEuw0YDYcI5djqCionIB7JmZiOJYkemY+2AGxGtVOmKmLZ1HQaAbAcgIsvRrGQZfVTVEFAAQWd06gG4uk28COEVZclQLFJex0OhuPZGmkA06QYr1qsiD9WnT9o8T7h+cZ0exPqlZVE9Wr2K2PnofEHaFOaPFGAsOP4qAMqD2jqeAiu0dUZawrXiOI3ERTFOXjWAstakHtpLpUAQW8D8YXp0V4fERthVSSgyz9m48Dr7W9YhKrK8PiIDFTwgB9yfY0ZAdQq/gIyAnRPDv4wKTHiY9gMjwx7HkBKFRhVGqTHkB68YY1jyAMwq05B4F/YYt2MYgeoIzH7I0AftJ3bgH8YptBMCZiSdA8N6quExOUFIFtVcL6NANOjGILRJkgZQlJ11Nl1CtPFR24RU5SmA8obUM7KgI+osT2itYVfNtny/aP2YEGHj/AL0r++PxgB1rsY6B0pxlSqacAzLQE76NRvb+GKOcODfrZX99P4wyr5pWjJmk7drrST9nbMU/ZG0Bb8DxXLJSAfvDb7ynPoT5+cUnpGXqZh45T/lEMKCvShASpSHBNwtB1fW4hdiaQuaVJIIYFwRw4PrABTkjhsP9IgdRvE05WzEWA1PBuEDE/N4D0mPCY8ePFQGkZGR5AT0S2V42idWivD4iAhGGA9XrHkeRkBNLlxMmniFPh74ITKHyTAedSkfJ/CNhJHD2H8I26oHdXqY96ttFr9CfhAbS6ZO/+k/hGypSBognyb3xEcw+2r+6YjVPWPt/PmIAsUyfugHcO/wjxVKngPnygM1a91P/AHfwjXrz/QD4QBTBChmQFJ5FoZSqimI7jHmPwJhQmYpViSRzBMSdRbX2QFloJMhXdEo8ipj7Q8WOhwKnCAuahKRsVTVh+QA1ihUSLX935xZMDpybqsADqmw9SIBxNwOlWjMhKdLgTVZknmk39IR11DIR3ghP/kJ8dngzGQUBsxbKH+yefk/nFbrUjlpxvAEzV0g+yT4ZviYERKlzVMiUQkakqNvLiYgFIdXHrHkusVLcDKPJV/bAEzcLlD7PtP4wNMw9P3CfBX4xDNxBR1IPkf5o1RWL2A/uj8YDBTIOxHi4jRVINm9YlNTMP3R/CPgI2TMX/wBxA/h//EAIqmHy34xp1HD4fjBZc6zh/dEedW//ADH9BAB/RzGpkGDOq4EnziHOBYgjz/GAFKYyCVoG0ZAapUrYRIBM5eyGIwGr/slV/hp/8kYMGq/7LVf4af8AywC8S5nH2xv9GWd/aYP/ANi1e9NVj/1pw/8AiPRgNSdaSqPjIn/ywCz6PxWj1J90YJQ2IPgkn3w3k4NUD/pKkf8ArTf5IkXR1SXCaOrP/rT2/wBEApRTL2H+QCIFlvtX5QxnYVXL1pKtuH0ae3+iIk9H6v8AsdX/AIaf/JABS1qfUwSkqbve2J/9gVn9jq/8NP8A5IIkdFqw60tSPGnnfywEFHMvc/GLv0ZlBeayiQLdkfgSPGE+HdF5qSCqlqVG2siaB/pi/dG8MmyyU9TMTKWMwGRQKSLFJcWsbcQ3AwFa6VUeRKc24Bu7l0jXwLg84ps2ah9PUmOg9M8LqFKIlyJygGAaWtQc3JDAhtAYq87onOIAFNUgjfqZtz/dgEalOOwpuW0Brnr4w7m9EKwd2nnn/wAMwH/TA56O1osaOpP/AIJp/wDmATGaTr7oxSDun2QyPRys2o6sf+tO/kialwmvl92kq24fRpxHpkgE4l8wPUfCJpcmYe6r0XFhl4fULtMw+qHP6LOI/wBDj2x7P6MTtqSo8pE4c/uwFeMufxP94H3x59cNvd8Icr6NVI0p6sf+Cd/JGHAq0D/h6k+NNN+CYBIZ0z7nsMRzJyt0GHhwer3pKnykTv5IjVg1V/ZKr/Dzv5ICvqPIiMh0rAqs/wDSVX+HnfyRkB//2Q=="/>
          <p:cNvSpPr>
            <a:spLocks noChangeAspect="1" noChangeArrowheads="1"/>
          </p:cNvSpPr>
          <p:nvPr/>
        </p:nvSpPr>
        <p:spPr bwMode="auto">
          <a:xfrm>
            <a:off x="-61913" y="-136525"/>
            <a:ext cx="304801" cy="304800"/>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12" name="TextBox 11"/>
          <p:cNvSpPr txBox="1"/>
          <p:nvPr/>
        </p:nvSpPr>
        <p:spPr>
          <a:xfrm>
            <a:off x="928662" y="1428736"/>
            <a:ext cx="5958424" cy="3607206"/>
          </a:xfrm>
          <a:prstGeom prst="rect">
            <a:avLst/>
          </a:prstGeom>
          <a:noFill/>
        </p:spPr>
        <p:txBody>
          <a:bodyPr wrap="square" rtlCol="1">
            <a:spAutoFit/>
          </a:bodyPr>
          <a:lstStyle/>
          <a:p>
            <a:pPr>
              <a:lnSpc>
                <a:spcPct val="150000"/>
              </a:lnSpc>
              <a:buFont typeface="Arial" pitchFamily="34" charset="0"/>
              <a:buChar char="•"/>
            </a:pPr>
            <a:r>
              <a:rPr lang="he-IL" sz="1400" dirty="0" smtClean="0"/>
              <a:t>מיקום מרכזי בצומת רחובות מרכזית</a:t>
            </a:r>
          </a:p>
          <a:p>
            <a:pPr>
              <a:lnSpc>
                <a:spcPct val="150000"/>
              </a:lnSpc>
              <a:buFont typeface="Arial" pitchFamily="34" charset="0"/>
              <a:buChar char="•"/>
            </a:pPr>
            <a:r>
              <a:rPr lang="he-IL" sz="1400" dirty="0" smtClean="0"/>
              <a:t>פינה בתורת גליל</a:t>
            </a:r>
          </a:p>
          <a:p>
            <a:pPr>
              <a:lnSpc>
                <a:spcPct val="150000"/>
              </a:lnSpc>
              <a:buFont typeface="Arial" pitchFamily="34" charset="0"/>
              <a:buChar char="•"/>
            </a:pPr>
            <a:r>
              <a:rPr lang="he-IL" sz="1400" dirty="0" smtClean="0"/>
              <a:t>מרפסות להצללה</a:t>
            </a:r>
          </a:p>
          <a:p>
            <a:pPr>
              <a:lnSpc>
                <a:spcPct val="150000"/>
              </a:lnSpc>
              <a:buFont typeface="Arial" pitchFamily="34" charset="0"/>
              <a:buChar char="•"/>
            </a:pPr>
            <a:r>
              <a:rPr lang="he-IL" sz="1400" dirty="0" smtClean="0"/>
              <a:t>מבנה חופשי קונסטרוקטיבי על עמודים</a:t>
            </a:r>
          </a:p>
          <a:p>
            <a:pPr>
              <a:lnSpc>
                <a:spcPct val="150000"/>
              </a:lnSpc>
              <a:buFont typeface="Arial" pitchFamily="34" charset="0"/>
              <a:buChar char="•"/>
            </a:pPr>
            <a:r>
              <a:rPr lang="he-IL" sz="1400" dirty="0" smtClean="0"/>
              <a:t>חזית תיאטרלית בצורת גל</a:t>
            </a:r>
          </a:p>
          <a:p>
            <a:pPr>
              <a:lnSpc>
                <a:spcPct val="150000"/>
              </a:lnSpc>
              <a:buFont typeface="Arial" pitchFamily="34" charset="0"/>
              <a:buChar char="•"/>
            </a:pPr>
            <a:r>
              <a:rPr lang="he-IL" sz="1400" dirty="0" smtClean="0"/>
              <a:t>תפיסה אדריכלית כחלל ולא כמסה</a:t>
            </a:r>
          </a:p>
          <a:p>
            <a:pPr>
              <a:lnSpc>
                <a:spcPct val="150000"/>
              </a:lnSpc>
              <a:buFont typeface="Arial" pitchFamily="34" charset="0"/>
              <a:buChar char="•"/>
            </a:pPr>
            <a:r>
              <a:rPr lang="he-IL" sz="1400" dirty="0" smtClean="0"/>
              <a:t>א-סימטריות בחזיתות</a:t>
            </a:r>
          </a:p>
          <a:p>
            <a:pPr>
              <a:lnSpc>
                <a:spcPct val="150000"/>
              </a:lnSpc>
              <a:buFont typeface="Arial" pitchFamily="34" charset="0"/>
              <a:buChar char="•"/>
            </a:pPr>
            <a:r>
              <a:rPr lang="he-IL" sz="1400" dirty="0" smtClean="0"/>
              <a:t>הימנעות מקישוטיות </a:t>
            </a:r>
          </a:p>
          <a:p>
            <a:pPr>
              <a:lnSpc>
                <a:spcPct val="150000"/>
              </a:lnSpc>
              <a:buFont typeface="Arial" pitchFamily="34" charset="0"/>
              <a:buChar char="•"/>
            </a:pPr>
            <a:r>
              <a:rPr lang="he-IL" sz="1400" dirty="0" smtClean="0"/>
              <a:t>הדגשה אופקית של המבנה</a:t>
            </a:r>
          </a:p>
          <a:p>
            <a:pPr>
              <a:lnSpc>
                <a:spcPct val="150000"/>
              </a:lnSpc>
              <a:buFont typeface="Arial" pitchFamily="34" charset="0"/>
              <a:buChar char="•"/>
            </a:pPr>
            <a:r>
              <a:rPr lang="he-IL" sz="1400" dirty="0" smtClean="0"/>
              <a:t>חזית כפולה- להצללה ולהדגשת התיאטרליות </a:t>
            </a:r>
          </a:p>
          <a:p>
            <a:pPr>
              <a:lnSpc>
                <a:spcPct val="150000"/>
              </a:lnSpc>
              <a:buFont typeface="Arial" pitchFamily="34" charset="0"/>
              <a:buChar char="•"/>
            </a:pPr>
            <a:endParaRPr lang="he-IL" sz="1400" b="1" dirty="0"/>
          </a:p>
        </p:txBody>
      </p:sp>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14</a:t>
            </a:fld>
            <a:endParaRPr lang="he-IL" dirty="0"/>
          </a:p>
        </p:txBody>
      </p:sp>
      <p:sp>
        <p:nvSpPr>
          <p:cNvPr id="13" name="מציין מיקום של כותרת תחתונה 12"/>
          <p:cNvSpPr>
            <a:spLocks noGrp="1"/>
          </p:cNvSpPr>
          <p:nvPr>
            <p:ph type="ftr" sz="quarter" idx="11"/>
          </p:nvPr>
        </p:nvSpPr>
        <p:spPr/>
        <p:txBody>
          <a:bodyPr/>
          <a:lstStyle/>
          <a:p>
            <a:r>
              <a:rPr lang="he-IL" dirty="0" smtClean="0"/>
              <a:t>בית המרפסות </a:t>
            </a:r>
            <a:endParaRPr lang="he-IL" dirty="0"/>
          </a:p>
        </p:txBody>
      </p:sp>
      <p:sp>
        <p:nvSpPr>
          <p:cNvPr id="8" name="מלבן 7"/>
          <p:cNvSpPr/>
          <p:nvPr/>
        </p:nvSpPr>
        <p:spPr>
          <a:xfrm>
            <a:off x="6441937" y="6357958"/>
            <a:ext cx="2214773" cy="276999"/>
          </a:xfrm>
          <a:prstGeom prst="rect">
            <a:avLst/>
          </a:prstGeom>
        </p:spPr>
        <p:txBody>
          <a:bodyPr wrap="none">
            <a:spAutoFit/>
          </a:bodyPr>
          <a:lstStyle/>
          <a:p>
            <a:r>
              <a:rPr lang="he-IL" sz="1200" dirty="0" smtClean="0">
                <a:latin typeface="Calibri" pitchFamily="34" charset="0"/>
                <a:ea typeface="Calibri" pitchFamily="34" charset="0"/>
                <a:cs typeface="Arial" pitchFamily="34" charset="0"/>
              </a:rPr>
              <a:t> עפ"י </a:t>
            </a:r>
            <a:r>
              <a:rPr lang="en-US" sz="1200" dirty="0" smtClean="0">
                <a:latin typeface="Calibri" pitchFamily="34" charset="0"/>
                <a:ea typeface="Calibri" pitchFamily="34" charset="0"/>
                <a:cs typeface="Arial" pitchFamily="34" charset="0"/>
              </a:rPr>
              <a:t>http</a:t>
            </a:r>
            <a:r>
              <a:rPr lang="en-US" sz="1200" dirty="0" smtClean="0">
                <a:latin typeface="Calibri" pitchFamily="34" charset="0"/>
                <a:ea typeface="Calibri" pitchFamily="34" charset="0"/>
                <a:cs typeface="Arial" pitchFamily="34" charset="0"/>
              </a:rPr>
              <a:t>://cms.education.gov.il</a:t>
            </a:r>
            <a:endParaRPr lang="he-IL" sz="1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טקסט 5"/>
          <p:cNvSpPr>
            <a:spLocks noGrp="1"/>
          </p:cNvSpPr>
          <p:nvPr>
            <p:ph type="body" idx="1"/>
          </p:nvPr>
        </p:nvSpPr>
        <p:spPr>
          <a:xfrm>
            <a:off x="5500694" y="714356"/>
            <a:ext cx="2714644" cy="409818"/>
          </a:xfrm>
        </p:spPr>
        <p:txBody>
          <a:bodyPr>
            <a:normAutofit/>
          </a:bodyPr>
          <a:lstStyle/>
          <a:p>
            <a:r>
              <a:rPr lang="he-IL" sz="1800" b="1" dirty="0" smtClean="0">
                <a:solidFill>
                  <a:schemeClr val="tx1"/>
                </a:solidFill>
              </a:rPr>
              <a:t>מרפסות כערך אדריכלי </a:t>
            </a:r>
            <a:endParaRPr lang="he-IL" sz="1800" b="1" dirty="0">
              <a:solidFill>
                <a:schemeClr val="tx1"/>
              </a:solidFill>
            </a:endParaRPr>
          </a:p>
        </p:txBody>
      </p:sp>
      <p:sp>
        <p:nvSpPr>
          <p:cNvPr id="15" name="TextBox 14"/>
          <p:cNvSpPr txBox="1"/>
          <p:nvPr/>
        </p:nvSpPr>
        <p:spPr>
          <a:xfrm>
            <a:off x="6948264" y="5085184"/>
            <a:ext cx="1584176" cy="369332"/>
          </a:xfrm>
          <a:prstGeom prst="rect">
            <a:avLst/>
          </a:prstGeom>
          <a:noFill/>
        </p:spPr>
        <p:txBody>
          <a:bodyPr wrap="square" rtlCol="1">
            <a:spAutoFit/>
          </a:bodyPr>
          <a:lstStyle/>
          <a:p>
            <a:r>
              <a:rPr lang="he-IL" dirty="0" smtClean="0"/>
              <a:t> </a:t>
            </a:r>
            <a:endParaRPr lang="he-IL" dirty="0"/>
          </a:p>
        </p:txBody>
      </p:sp>
      <p:graphicFrame>
        <p:nvGraphicFramePr>
          <p:cNvPr id="12" name="טבלה 11"/>
          <p:cNvGraphicFramePr>
            <a:graphicFrameLocks noGrp="1"/>
          </p:cNvGraphicFramePr>
          <p:nvPr/>
        </p:nvGraphicFramePr>
        <p:xfrm>
          <a:off x="395536" y="1916832"/>
          <a:ext cx="4032448" cy="3789288"/>
        </p:xfrm>
        <a:graphic>
          <a:graphicData uri="http://schemas.openxmlformats.org/drawingml/2006/table">
            <a:tbl>
              <a:tblPr/>
              <a:tblGrid>
                <a:gridCol w="4032448"/>
              </a:tblGrid>
              <a:tr h="3789288">
                <a:tc>
                  <a:txBody>
                    <a:bodyPr/>
                    <a:lstStyle/>
                    <a:p>
                      <a:pPr algn="r" rtl="1">
                        <a:lnSpc>
                          <a:spcPct val="150000"/>
                        </a:lnSpc>
                        <a:spcAft>
                          <a:spcPts val="1000"/>
                        </a:spcAft>
                      </a:pPr>
                      <a:endParaRPr lang="en-US" sz="1200" dirty="0">
                        <a:solidFill>
                          <a:schemeClr val="tx1">
                            <a:lumMod val="50000"/>
                            <a:lumOff val="50000"/>
                          </a:schemeClr>
                        </a:solidFill>
                        <a:latin typeface="Calibri"/>
                        <a:ea typeface="Calibri"/>
                        <a:cs typeface="+mn-cs"/>
                      </a:endParaRPr>
                    </a:p>
                  </a:txBody>
                  <a:tcPr marL="28575" marR="28575" marT="0" marB="0">
                    <a:lnL>
                      <a:noFill/>
                    </a:lnL>
                    <a:lnR>
                      <a:noFill/>
                    </a:lnR>
                    <a:lnT>
                      <a:noFill/>
                    </a:lnT>
                    <a:lnB>
                      <a:noFill/>
                    </a:lnB>
                  </a:tcPr>
                </a:tc>
              </a:tr>
            </a:tbl>
          </a:graphicData>
        </a:graphic>
      </p:graphicFrame>
      <p:graphicFrame>
        <p:nvGraphicFramePr>
          <p:cNvPr id="17" name="טבלה 16"/>
          <p:cNvGraphicFramePr>
            <a:graphicFrameLocks noGrp="1"/>
          </p:cNvGraphicFramePr>
          <p:nvPr/>
        </p:nvGraphicFramePr>
        <p:xfrm>
          <a:off x="1142976" y="1357298"/>
          <a:ext cx="7072362" cy="4060509"/>
        </p:xfrm>
        <a:graphic>
          <a:graphicData uri="http://schemas.openxmlformats.org/drawingml/2006/table">
            <a:tbl>
              <a:tblPr/>
              <a:tblGrid>
                <a:gridCol w="7072362"/>
              </a:tblGrid>
              <a:tr h="4060509">
                <a:tc>
                  <a:txBody>
                    <a:bodyPr/>
                    <a:lstStyle/>
                    <a:p>
                      <a:pPr algn="just" rtl="1">
                        <a:lnSpc>
                          <a:spcPct val="150000"/>
                        </a:lnSpc>
                        <a:spcAft>
                          <a:spcPts val="1000"/>
                        </a:spcAft>
                      </a:pPr>
                      <a:r>
                        <a:rPr lang="he-IL" sz="1200" dirty="0">
                          <a:solidFill>
                            <a:schemeClr val="tx1"/>
                          </a:solidFill>
                          <a:latin typeface="Calibri"/>
                          <a:ea typeface="Times New Roman"/>
                          <a:cs typeface="+mn-cs"/>
                        </a:rPr>
                        <a:t>מרפסת תל אביבית אינה דומה למרפסות בתי התקופה המודרניים באירופה, שבהם המרפסת היא אלמנט קישוטי בלבד</a:t>
                      </a:r>
                      <a:r>
                        <a:rPr lang="he-IL" sz="1200" dirty="0" smtClean="0">
                          <a:solidFill>
                            <a:schemeClr val="tx1"/>
                          </a:solidFill>
                          <a:latin typeface="Calibri"/>
                          <a:ea typeface="Times New Roman"/>
                          <a:cs typeface="+mn-cs"/>
                        </a:rPr>
                        <a:t>.</a:t>
                      </a:r>
                      <a:r>
                        <a:rPr lang="he-IL" sz="1200" dirty="0">
                          <a:solidFill>
                            <a:schemeClr val="tx1"/>
                          </a:solidFill>
                          <a:latin typeface="Calibri"/>
                          <a:ea typeface="Times New Roman"/>
                          <a:cs typeface="+mn-cs"/>
                        </a:rPr>
                        <a:t> המרפסת בתל-אביב, שכונתה עיר של מרפסות, הייתה אלמנט בולט בנוף </a:t>
                      </a:r>
                      <a:r>
                        <a:rPr lang="he-IL" sz="1200" dirty="0" err="1">
                          <a:solidFill>
                            <a:schemeClr val="tx1"/>
                          </a:solidFill>
                          <a:latin typeface="Calibri"/>
                          <a:ea typeface="Times New Roman"/>
                          <a:cs typeface="+mn-cs"/>
                        </a:rPr>
                        <a:t>האורבני</a:t>
                      </a:r>
                      <a:r>
                        <a:rPr lang="he-IL" sz="1200" dirty="0">
                          <a:solidFill>
                            <a:schemeClr val="tx1"/>
                          </a:solidFill>
                          <a:latin typeface="Calibri"/>
                          <a:ea typeface="Times New Roman"/>
                          <a:cs typeface="+mn-cs"/>
                        </a:rPr>
                        <a:t>. היא סימלה פתיחות של חיי חברה וקשר של הדירה לרחוב, לעומת שנות העשרים בהן התמקדו חיי החברה במרפסות שפנו לחצר אחורית פרטית</a:t>
                      </a:r>
                      <a:r>
                        <a:rPr lang="he-IL" sz="1200" dirty="0" smtClean="0">
                          <a:solidFill>
                            <a:schemeClr val="tx1"/>
                          </a:solidFill>
                          <a:latin typeface="Calibri"/>
                          <a:ea typeface="Times New Roman"/>
                          <a:cs typeface="+mn-cs"/>
                        </a:rPr>
                        <a:t>. </a:t>
                      </a:r>
                      <a:r>
                        <a:rPr lang="he-IL" sz="1200" dirty="0">
                          <a:solidFill>
                            <a:schemeClr val="tx1"/>
                          </a:solidFill>
                          <a:latin typeface="Calibri"/>
                          <a:ea typeface="Times New Roman"/>
                          <a:cs typeface="+mn-cs"/>
                        </a:rPr>
                        <a:t> בשנות השלושים הופנו מרפסות חדריי המגורים לעבר הרחוב ולעת ערב התכנסו בניי המשפחה והחברים על המרפסת שיחקו קלפים, והמרפסת הפכה למוקד חיי החברה ולחלק מהווי החיים התל </a:t>
                      </a:r>
                      <a:r>
                        <a:rPr lang="he-IL" sz="1200" dirty="0" smtClean="0">
                          <a:solidFill>
                            <a:schemeClr val="tx1"/>
                          </a:solidFill>
                          <a:latin typeface="Calibri"/>
                          <a:ea typeface="Times New Roman"/>
                          <a:cs typeface="+mn-cs"/>
                        </a:rPr>
                        <a:t>אביבי.</a:t>
                      </a:r>
                    </a:p>
                    <a:p>
                      <a:pPr algn="just" rtl="1">
                        <a:lnSpc>
                          <a:spcPct val="150000"/>
                        </a:lnSpc>
                        <a:spcAft>
                          <a:spcPts val="1000"/>
                        </a:spcAft>
                      </a:pPr>
                      <a:r>
                        <a:rPr lang="he-IL" sz="1200" dirty="0" smtClean="0">
                          <a:solidFill>
                            <a:schemeClr val="tx1"/>
                          </a:solidFill>
                          <a:latin typeface="Calibri"/>
                          <a:ea typeface="Times New Roman"/>
                          <a:cs typeface="+mn-cs"/>
                        </a:rPr>
                        <a:t>סוגי </a:t>
                      </a:r>
                      <a:r>
                        <a:rPr lang="he-IL" sz="1200" dirty="0">
                          <a:solidFill>
                            <a:schemeClr val="tx1"/>
                          </a:solidFill>
                          <a:latin typeface="Calibri"/>
                          <a:ea typeface="Times New Roman"/>
                          <a:cs typeface="+mn-cs"/>
                        </a:rPr>
                        <a:t>מרפסות העיקריים: המרפסת המעוגלת, מרפסת </a:t>
                      </a:r>
                      <a:r>
                        <a:rPr lang="he-IL" sz="1200" dirty="0" err="1">
                          <a:solidFill>
                            <a:schemeClr val="tx1"/>
                          </a:solidFill>
                          <a:latin typeface="Calibri"/>
                          <a:ea typeface="Times New Roman"/>
                          <a:cs typeface="+mn-cs"/>
                        </a:rPr>
                        <a:t>זיזית</a:t>
                      </a:r>
                      <a:r>
                        <a:rPr lang="he-IL" sz="1200" dirty="0">
                          <a:solidFill>
                            <a:schemeClr val="tx1"/>
                          </a:solidFill>
                          <a:latin typeface="Calibri"/>
                          <a:ea typeface="Times New Roman"/>
                          <a:cs typeface="+mn-cs"/>
                        </a:rPr>
                        <a:t> ישרה ומרפסת שקועה בנפח הבניין</a:t>
                      </a:r>
                      <a:r>
                        <a:rPr lang="he-IL" sz="1200" dirty="0" smtClean="0">
                          <a:solidFill>
                            <a:schemeClr val="tx1"/>
                          </a:solidFill>
                          <a:latin typeface="Calibri"/>
                          <a:ea typeface="Times New Roman"/>
                          <a:cs typeface="+mn-cs"/>
                        </a:rPr>
                        <a:t>. המרפסת </a:t>
                      </a:r>
                      <a:r>
                        <a:rPr lang="he-IL" sz="1200" dirty="0">
                          <a:solidFill>
                            <a:schemeClr val="tx1"/>
                          </a:solidFill>
                          <a:latin typeface="Calibri"/>
                          <a:ea typeface="Times New Roman"/>
                          <a:cs typeface="+mn-cs"/>
                        </a:rPr>
                        <a:t>המעוגלת בהשראה של האדריכל מנדלסון </a:t>
                      </a:r>
                      <a:r>
                        <a:rPr lang="he-IL" sz="1200" dirty="0" smtClean="0">
                          <a:solidFill>
                            <a:schemeClr val="tx1"/>
                          </a:solidFill>
                          <a:latin typeface="Calibri"/>
                          <a:ea typeface="Times New Roman"/>
                          <a:cs typeface="+mn-cs"/>
                        </a:rPr>
                        <a:t>מברלין, </a:t>
                      </a:r>
                      <a:r>
                        <a:rPr lang="he-IL" sz="1200" dirty="0">
                          <a:solidFill>
                            <a:schemeClr val="tx1"/>
                          </a:solidFill>
                          <a:latin typeface="Calibri"/>
                          <a:ea typeface="Times New Roman"/>
                          <a:cs typeface="+mn-cs"/>
                        </a:rPr>
                        <a:t>מרככת קו נוקשה של חזית ישרה. הפינה המעוגלת מלווה במעקה דמויי צינור, המזכירה סיפון אנייה, היא חלק מהתפיסה של עידן המכונה הראשון. בעקבות הערצה לכליי השייט, קטרים </a:t>
                      </a:r>
                      <a:r>
                        <a:rPr lang="he-IL" sz="1200" dirty="0" smtClean="0">
                          <a:solidFill>
                            <a:schemeClr val="tx1"/>
                          </a:solidFill>
                          <a:latin typeface="Calibri"/>
                          <a:ea typeface="Times New Roman"/>
                          <a:cs typeface="+mn-cs"/>
                        </a:rPr>
                        <a:t>ומכונות</a:t>
                      </a:r>
                      <a:r>
                        <a:rPr lang="he-IL" sz="1200" dirty="0">
                          <a:solidFill>
                            <a:schemeClr val="tx1"/>
                          </a:solidFill>
                          <a:latin typeface="Calibri"/>
                          <a:ea typeface="Times New Roman"/>
                          <a:cs typeface="+mn-cs"/>
                        </a:rPr>
                        <a:t>, נבנו מבנים בהשראת דימויי המכונה</a:t>
                      </a:r>
                      <a:r>
                        <a:rPr lang="he-IL" sz="1200" dirty="0" smtClean="0">
                          <a:solidFill>
                            <a:schemeClr val="tx1"/>
                          </a:solidFill>
                          <a:latin typeface="+mn-lt"/>
                          <a:ea typeface="Times New Roman"/>
                          <a:cs typeface="+mn-cs"/>
                        </a:rPr>
                        <a:t>. מעקה צינור ברזל חשוף מסמל תיעוש, עבודה מהירה ואחידה, שמשרת את רעיון העבודה העברית. מאחר וניתן היה להכשיר פועלים יהודים, וכל זאת במקביל להיפרדות מהפועל הערבי המיומן, בשל מאורעות הדמים. כך נולד מצב שהוכתב ע"י שילוב של מצב פוליטי ושינויים בטכנולוגיה.</a:t>
                      </a:r>
                      <a:endParaRPr lang="en-US" sz="1200" dirty="0" smtClean="0">
                        <a:solidFill>
                          <a:schemeClr val="tx1"/>
                        </a:solidFill>
                        <a:latin typeface="+mn-lt"/>
                        <a:ea typeface="Calibri"/>
                        <a:cs typeface="+mn-cs"/>
                      </a:endParaRPr>
                    </a:p>
                    <a:p>
                      <a:pPr algn="just" rtl="1">
                        <a:lnSpc>
                          <a:spcPct val="150000"/>
                        </a:lnSpc>
                        <a:spcAft>
                          <a:spcPts val="1000"/>
                        </a:spcAft>
                      </a:pPr>
                      <a:r>
                        <a:rPr lang="he-IL" sz="1200" dirty="0" smtClean="0">
                          <a:solidFill>
                            <a:schemeClr val="tx1"/>
                          </a:solidFill>
                          <a:latin typeface="Calibri"/>
                          <a:ea typeface="Calibri"/>
                          <a:cs typeface="+mn-cs"/>
                        </a:rPr>
                        <a:t> </a:t>
                      </a:r>
                      <a:endParaRPr lang="en-US" sz="1200" dirty="0">
                        <a:solidFill>
                          <a:schemeClr val="tx1"/>
                        </a:solidFill>
                        <a:latin typeface="Calibri"/>
                        <a:ea typeface="Calibri"/>
                        <a:cs typeface="+mn-cs"/>
                      </a:endParaRPr>
                    </a:p>
                  </a:txBody>
                  <a:tcPr marL="28575" marR="28575" marT="0" marB="0">
                    <a:lnL>
                      <a:noFill/>
                    </a:lnL>
                    <a:lnR>
                      <a:noFill/>
                    </a:lnR>
                    <a:lnT>
                      <a:noFill/>
                    </a:lnT>
                    <a:lnB>
                      <a:noFill/>
                    </a:lnB>
                  </a:tcPr>
                </a:tc>
              </a:tr>
            </a:tbl>
          </a:graphicData>
        </a:graphic>
      </p:graphicFrame>
      <p:pic>
        <p:nvPicPr>
          <p:cNvPr id="11" name="Picture 4" descr="בית שטראוס בתכנונו של האדריכל וילהלם זאב הלר"/>
          <p:cNvPicPr>
            <a:picLocks noChangeAspect="1" noChangeArrowheads="1"/>
          </p:cNvPicPr>
          <p:nvPr/>
        </p:nvPicPr>
        <p:blipFill>
          <a:blip r:embed="rId2" cstate="print"/>
          <a:srcRect/>
          <a:stretch>
            <a:fillRect/>
          </a:stretch>
        </p:blipFill>
        <p:spPr bwMode="auto">
          <a:xfrm>
            <a:off x="0" y="4500570"/>
            <a:ext cx="2643174" cy="1986385"/>
          </a:xfrm>
          <a:prstGeom prst="rect">
            <a:avLst/>
          </a:prstGeom>
          <a:noFill/>
        </p:spPr>
      </p:pic>
      <p:sp>
        <p:nvSpPr>
          <p:cNvPr id="14" name="מציין מיקום של מספר שקופית 13"/>
          <p:cNvSpPr>
            <a:spLocks noGrp="1"/>
          </p:cNvSpPr>
          <p:nvPr>
            <p:ph type="sldNum" sz="quarter" idx="12"/>
          </p:nvPr>
        </p:nvSpPr>
        <p:spPr/>
        <p:txBody>
          <a:bodyPr/>
          <a:lstStyle/>
          <a:p>
            <a:fld id="{DAF22AC9-109E-4E4D-92F9-530E51D9A3A2}" type="slidenum">
              <a:rPr lang="he-IL" smtClean="0"/>
              <a:pPr/>
              <a:t>15</a:t>
            </a:fld>
            <a:endParaRPr lang="he-IL" dirty="0"/>
          </a:p>
        </p:txBody>
      </p:sp>
      <p:sp>
        <p:nvSpPr>
          <p:cNvPr id="19" name="מציין מיקום של כותרת תחתונה 18"/>
          <p:cNvSpPr>
            <a:spLocks noGrp="1"/>
          </p:cNvSpPr>
          <p:nvPr>
            <p:ph type="ftr" sz="quarter" idx="11"/>
          </p:nvPr>
        </p:nvSpPr>
        <p:spPr/>
        <p:txBody>
          <a:bodyPr/>
          <a:lstStyle/>
          <a:p>
            <a:r>
              <a:rPr lang="he-IL" dirty="0" smtClean="0"/>
              <a:t>בית המרפסות </a:t>
            </a:r>
            <a:endParaRPr lang="he-IL" dirty="0"/>
          </a:p>
        </p:txBody>
      </p:sp>
      <p:sp>
        <p:nvSpPr>
          <p:cNvPr id="21" name="מלבן 20"/>
          <p:cNvSpPr/>
          <p:nvPr/>
        </p:nvSpPr>
        <p:spPr>
          <a:xfrm>
            <a:off x="2714612" y="5929330"/>
            <a:ext cx="1438214" cy="307777"/>
          </a:xfrm>
          <a:prstGeom prst="rect">
            <a:avLst/>
          </a:prstGeom>
        </p:spPr>
        <p:txBody>
          <a:bodyPr wrap="none">
            <a:spAutoFit/>
          </a:bodyPr>
          <a:lstStyle/>
          <a:p>
            <a:r>
              <a:rPr lang="he-IL" sz="1400" dirty="0" smtClean="0"/>
              <a:t>צילום- עיתון הארץ</a:t>
            </a:r>
            <a:endParaRPr lang="he-IL" sz="1400" dirty="0"/>
          </a:p>
        </p:txBody>
      </p:sp>
      <p:sp>
        <p:nvSpPr>
          <p:cNvPr id="10" name="מלבן 9"/>
          <p:cNvSpPr/>
          <p:nvPr/>
        </p:nvSpPr>
        <p:spPr>
          <a:xfrm>
            <a:off x="6786578" y="6429396"/>
            <a:ext cx="1870127" cy="276999"/>
          </a:xfrm>
          <a:prstGeom prst="rect">
            <a:avLst/>
          </a:prstGeom>
        </p:spPr>
        <p:txBody>
          <a:bodyPr wrap="none">
            <a:spAutoFit/>
          </a:bodyPr>
          <a:lstStyle/>
          <a:p>
            <a:r>
              <a:rPr lang="en-US" sz="1200" dirty="0" smtClean="0">
                <a:latin typeface="Calibri" pitchFamily="34" charset="0"/>
                <a:ea typeface="Calibri" pitchFamily="34" charset="0"/>
                <a:cs typeface="Arial" pitchFamily="34" charset="0"/>
              </a:rPr>
              <a:t>http://cms.education.gov.il</a:t>
            </a:r>
            <a:endParaRPr lang="he-IL" sz="1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948264" y="5085184"/>
            <a:ext cx="1584176" cy="369332"/>
          </a:xfrm>
          <a:prstGeom prst="rect">
            <a:avLst/>
          </a:prstGeom>
          <a:noFill/>
        </p:spPr>
        <p:txBody>
          <a:bodyPr wrap="square" rtlCol="1">
            <a:spAutoFit/>
          </a:bodyPr>
          <a:lstStyle/>
          <a:p>
            <a:r>
              <a:rPr lang="he-IL" dirty="0" smtClean="0"/>
              <a:t> </a:t>
            </a:r>
            <a:endParaRPr lang="he-IL" dirty="0"/>
          </a:p>
        </p:txBody>
      </p:sp>
      <p:graphicFrame>
        <p:nvGraphicFramePr>
          <p:cNvPr id="12" name="טבלה 11"/>
          <p:cNvGraphicFramePr>
            <a:graphicFrameLocks noGrp="1"/>
          </p:cNvGraphicFramePr>
          <p:nvPr/>
        </p:nvGraphicFramePr>
        <p:xfrm>
          <a:off x="1000100" y="1052736"/>
          <a:ext cx="7215238" cy="2804892"/>
        </p:xfrm>
        <a:graphic>
          <a:graphicData uri="http://schemas.openxmlformats.org/drawingml/2006/table">
            <a:tbl>
              <a:tblPr/>
              <a:tblGrid>
                <a:gridCol w="7215238"/>
              </a:tblGrid>
              <a:tr h="2804892">
                <a:tc>
                  <a:txBody>
                    <a:bodyPr/>
                    <a:lstStyle/>
                    <a:p>
                      <a:pPr algn="r" rtl="1">
                        <a:lnSpc>
                          <a:spcPct val="150000"/>
                        </a:lnSpc>
                        <a:spcAft>
                          <a:spcPts val="1000"/>
                        </a:spcAft>
                      </a:pPr>
                      <a:r>
                        <a:rPr lang="he-IL" sz="1200" dirty="0" smtClean="0">
                          <a:solidFill>
                            <a:schemeClr val="tx1"/>
                          </a:solidFill>
                          <a:latin typeface="Calibri"/>
                          <a:ea typeface="Times New Roman"/>
                          <a:cs typeface="+mn-cs"/>
                        </a:rPr>
                        <a:t>האדריכל </a:t>
                      </a:r>
                      <a:r>
                        <a:rPr lang="he-IL" sz="1200" dirty="0">
                          <a:solidFill>
                            <a:schemeClr val="tx1"/>
                          </a:solidFill>
                          <a:latin typeface="Calibri"/>
                          <a:ea typeface="Times New Roman"/>
                          <a:cs typeface="+mn-cs"/>
                        </a:rPr>
                        <a:t>אריה שרון מתכנן המעונות כתב: "המרפסת חשובה מאוד, כי הרי המרפסת היא המקום הקריר היחידי בשעות הערב, בזמן שהמשפחה חזרה מעבודתה, והיא משמשת מקום לבלוי זמן בשעות ערב בימות הקיץ. לפי הגודל ותנאי הדירה, החשובה היא המרפסת המערבית </a:t>
                      </a:r>
                      <a:r>
                        <a:rPr lang="he-IL" sz="1200" dirty="0" smtClean="0">
                          <a:solidFill>
                            <a:schemeClr val="tx1"/>
                          </a:solidFill>
                          <a:latin typeface="Calibri"/>
                          <a:ea typeface="Times New Roman"/>
                          <a:cs typeface="+mn-cs"/>
                        </a:rPr>
                        <a:t> על יד חדרי הדירה</a:t>
                      </a:r>
                      <a:r>
                        <a:rPr lang="he-IL" sz="1200" dirty="0">
                          <a:solidFill>
                            <a:schemeClr val="tx1"/>
                          </a:solidFill>
                          <a:latin typeface="Calibri"/>
                          <a:ea typeface="Times New Roman"/>
                          <a:cs typeface="+mn-cs"/>
                        </a:rPr>
                        <a:t>, בשורה </a:t>
                      </a:r>
                      <a:r>
                        <a:rPr lang="he-IL" sz="1200" dirty="0" smtClean="0">
                          <a:solidFill>
                            <a:schemeClr val="tx1"/>
                          </a:solidFill>
                          <a:latin typeface="Calibri"/>
                          <a:ea typeface="Times New Roman"/>
                          <a:cs typeface="+mn-cs"/>
                        </a:rPr>
                        <a:t>שנייה </a:t>
                      </a:r>
                      <a:r>
                        <a:rPr lang="he-IL" sz="1200" dirty="0">
                          <a:solidFill>
                            <a:schemeClr val="tx1"/>
                          </a:solidFill>
                          <a:latin typeface="Calibri"/>
                          <a:ea typeface="Times New Roman"/>
                          <a:cs typeface="+mn-cs"/>
                        </a:rPr>
                        <a:t>מרפסת מזרחית לחדרי שינה</a:t>
                      </a:r>
                      <a:r>
                        <a:rPr lang="he-IL" sz="1200" dirty="0" smtClean="0">
                          <a:solidFill>
                            <a:schemeClr val="tx1"/>
                          </a:solidFill>
                          <a:latin typeface="Calibri"/>
                          <a:ea typeface="Times New Roman"/>
                          <a:cs typeface="+mn-cs"/>
                        </a:rPr>
                        <a:t>". </a:t>
                      </a:r>
                      <a:r>
                        <a:rPr lang="he-IL" sz="1200" dirty="0">
                          <a:solidFill>
                            <a:schemeClr val="tx1"/>
                          </a:solidFill>
                          <a:latin typeface="Calibri"/>
                          <a:ea typeface="Times New Roman"/>
                          <a:cs typeface="+mn-cs"/>
                        </a:rPr>
                        <a:t> מרפסות רחבות ידיים הצלו בחזית המערבית ואף הגנו בפני סערות בחורף. ובהן, כאמור, התכנסו בני המשפחה לאחר יום עבודה ונהנו מבריזה. המרפסות של חדרי השינה פנו מזרחה כדי לקלוט את רוח הלילה הבאה ממזרח.  המרפסת המזרחית קטנה. דלת החלון הצרפתי המוביל אליה הגדילה את האור והאוורור</a:t>
                      </a:r>
                      <a:r>
                        <a:rPr lang="he-IL" sz="1200" dirty="0" smtClean="0">
                          <a:solidFill>
                            <a:schemeClr val="tx1"/>
                          </a:solidFill>
                          <a:latin typeface="Calibri"/>
                          <a:ea typeface="Times New Roman"/>
                          <a:cs typeface="+mn-cs"/>
                        </a:rPr>
                        <a:t>.</a:t>
                      </a:r>
                    </a:p>
                    <a:p>
                      <a:pPr algn="r" rtl="1">
                        <a:lnSpc>
                          <a:spcPct val="150000"/>
                        </a:lnSpc>
                        <a:spcAft>
                          <a:spcPts val="1000"/>
                        </a:spcAft>
                      </a:pPr>
                      <a:r>
                        <a:rPr lang="he-IL" sz="1200" dirty="0">
                          <a:solidFill>
                            <a:schemeClr val="tx1"/>
                          </a:solidFill>
                          <a:latin typeface="Calibri"/>
                          <a:ea typeface="Times New Roman"/>
                          <a:cs typeface="+mn-cs"/>
                        </a:rPr>
                        <a:t> </a:t>
                      </a:r>
                      <a:r>
                        <a:rPr lang="he-IL" sz="1200" b="0" dirty="0">
                          <a:solidFill>
                            <a:schemeClr val="tx1"/>
                          </a:solidFill>
                          <a:latin typeface="Calibri"/>
                          <a:ea typeface="Times New Roman"/>
                          <a:cs typeface="+mn-cs"/>
                        </a:rPr>
                        <a:t>מרפסת מעוגלת עם </a:t>
                      </a:r>
                      <a:r>
                        <a:rPr lang="he-IL" sz="1200" b="0" dirty="0" smtClean="0">
                          <a:solidFill>
                            <a:schemeClr val="tx1"/>
                          </a:solidFill>
                          <a:latin typeface="Calibri"/>
                          <a:ea typeface="Times New Roman"/>
                          <a:cs typeface="+mn-cs"/>
                        </a:rPr>
                        <a:t>פס-</a:t>
                      </a:r>
                      <a:r>
                        <a:rPr lang="he-IL" sz="1200" b="0" dirty="0" err="1" smtClean="0">
                          <a:solidFill>
                            <a:schemeClr val="tx1"/>
                          </a:solidFill>
                          <a:latin typeface="Calibri"/>
                          <a:ea typeface="Times New Roman"/>
                          <a:cs typeface="+mn-cs"/>
                        </a:rPr>
                        <a:t>איוורור</a:t>
                      </a:r>
                      <a:r>
                        <a:rPr lang="he-IL" sz="1200" b="0" dirty="0" smtClean="0">
                          <a:solidFill>
                            <a:schemeClr val="tx1"/>
                          </a:solidFill>
                          <a:latin typeface="Calibri"/>
                          <a:ea typeface="Times New Roman"/>
                          <a:cs typeface="+mn-cs"/>
                        </a:rPr>
                        <a:t> </a:t>
                      </a:r>
                      <a:r>
                        <a:rPr lang="he-IL" sz="1200" b="0" dirty="0">
                          <a:solidFill>
                            <a:schemeClr val="tx1"/>
                          </a:solidFill>
                          <a:latin typeface="Calibri"/>
                          <a:ea typeface="Times New Roman"/>
                          <a:cs typeface="+mn-cs"/>
                        </a:rPr>
                        <a:t>ומעקה </a:t>
                      </a:r>
                      <a:r>
                        <a:rPr lang="he-IL" sz="1200" b="0" dirty="0" smtClean="0">
                          <a:solidFill>
                            <a:schemeClr val="tx1"/>
                          </a:solidFill>
                          <a:latin typeface="Calibri"/>
                          <a:ea typeface="Times New Roman"/>
                          <a:cs typeface="+mn-cs"/>
                        </a:rPr>
                        <a:t>צינור </a:t>
                      </a:r>
                      <a:r>
                        <a:rPr lang="he-IL" sz="1200" b="0" dirty="0" smtClean="0">
                          <a:solidFill>
                            <a:schemeClr val="tx1"/>
                          </a:solidFill>
                          <a:latin typeface="Calibri"/>
                          <a:ea typeface="Times New Roman"/>
                          <a:cs typeface="+mn-cs"/>
                        </a:rPr>
                        <a:t> היא </a:t>
                      </a:r>
                      <a:r>
                        <a:rPr lang="he-IL" sz="1200" dirty="0">
                          <a:solidFill>
                            <a:schemeClr val="tx1"/>
                          </a:solidFill>
                          <a:latin typeface="Calibri"/>
                          <a:ea typeface="Times New Roman"/>
                          <a:cs typeface="+mn-cs"/>
                        </a:rPr>
                        <a:t> </a:t>
                      </a:r>
                      <a:r>
                        <a:rPr lang="he-IL" sz="1200" dirty="0" smtClean="0">
                          <a:solidFill>
                            <a:schemeClr val="tx1"/>
                          </a:solidFill>
                          <a:latin typeface="Calibri"/>
                          <a:ea typeface="Times New Roman"/>
                          <a:cs typeface="+mn-cs"/>
                        </a:rPr>
                        <a:t>המרפסת </a:t>
                      </a:r>
                      <a:r>
                        <a:rPr lang="he-IL" sz="1200" dirty="0">
                          <a:solidFill>
                            <a:schemeClr val="tx1"/>
                          </a:solidFill>
                          <a:latin typeface="Calibri"/>
                          <a:ea typeface="Times New Roman"/>
                          <a:cs typeface="+mn-cs"/>
                        </a:rPr>
                        <a:t>השקועה בתוך נפח הבניין נמצאת בתווך קווי הבניין </a:t>
                      </a:r>
                      <a:r>
                        <a:rPr lang="he-IL" sz="1200" dirty="0" smtClean="0">
                          <a:solidFill>
                            <a:schemeClr val="tx1"/>
                          </a:solidFill>
                          <a:latin typeface="Calibri"/>
                          <a:ea typeface="Times New Roman"/>
                          <a:cs typeface="+mn-cs"/>
                        </a:rPr>
                        <a:t>והיוצרת </a:t>
                      </a:r>
                      <a:r>
                        <a:rPr lang="he-IL" sz="1200" dirty="0">
                          <a:solidFill>
                            <a:schemeClr val="tx1"/>
                          </a:solidFill>
                          <a:latin typeface="Calibri"/>
                          <a:ea typeface="Times New Roman"/>
                          <a:cs typeface="+mn-cs"/>
                        </a:rPr>
                        <a:t>אפקט של חלון פס. בכיכר דיזנגוף נפתרה בעיית האוורור במרפסת השקועה ע"י חריץ אוורור בסינר העליון </a:t>
                      </a:r>
                      <a:r>
                        <a:rPr lang="he-IL" sz="1200" baseline="0" dirty="0" smtClean="0">
                          <a:solidFill>
                            <a:schemeClr val="tx1"/>
                          </a:solidFill>
                          <a:latin typeface="Calibri"/>
                          <a:ea typeface="Times New Roman"/>
                          <a:cs typeface="+mn-cs"/>
                        </a:rPr>
                        <a:t>זהו </a:t>
                      </a:r>
                      <a:r>
                        <a:rPr lang="he-IL" sz="1200" dirty="0" smtClean="0">
                          <a:solidFill>
                            <a:schemeClr val="tx1"/>
                          </a:solidFill>
                          <a:latin typeface="Calibri"/>
                          <a:ea typeface="Times New Roman"/>
                          <a:cs typeface="+mn-cs"/>
                        </a:rPr>
                        <a:t>קיר </a:t>
                      </a:r>
                      <a:r>
                        <a:rPr lang="he-IL" sz="1200" dirty="0">
                          <a:solidFill>
                            <a:schemeClr val="tx1"/>
                          </a:solidFill>
                          <a:latin typeface="Calibri"/>
                          <a:ea typeface="Times New Roman"/>
                          <a:cs typeface="+mn-cs"/>
                        </a:rPr>
                        <a:t>היורד מתקרת המרפסת </a:t>
                      </a:r>
                      <a:r>
                        <a:rPr lang="he-IL" sz="1200" dirty="0" smtClean="0">
                          <a:solidFill>
                            <a:schemeClr val="tx1"/>
                          </a:solidFill>
                          <a:latin typeface="Calibri"/>
                          <a:ea typeface="Times New Roman"/>
                          <a:cs typeface="+mn-cs"/>
                        </a:rPr>
                        <a:t>העליונה.(</a:t>
                      </a:r>
                      <a:endParaRPr lang="en-US" sz="1200" dirty="0">
                        <a:solidFill>
                          <a:schemeClr val="tx1"/>
                        </a:solidFill>
                        <a:latin typeface="Calibri"/>
                        <a:ea typeface="Calibri"/>
                        <a:cs typeface="+mn-cs"/>
                      </a:endParaRPr>
                    </a:p>
                  </a:txBody>
                  <a:tcPr marL="28575" marR="28575" marT="0" marB="0">
                    <a:lnL>
                      <a:noFill/>
                    </a:lnL>
                    <a:lnR>
                      <a:noFill/>
                    </a:lnR>
                    <a:lnT>
                      <a:noFill/>
                    </a:lnT>
                    <a:lnB>
                      <a:noFill/>
                    </a:lnB>
                  </a:tcPr>
                </a:tc>
              </a:tr>
            </a:tbl>
          </a:graphicData>
        </a:graphic>
      </p:graphicFrame>
      <p:sp>
        <p:nvSpPr>
          <p:cNvPr id="9" name="מציין מיקום של מספר שקופית 8"/>
          <p:cNvSpPr>
            <a:spLocks noGrp="1"/>
          </p:cNvSpPr>
          <p:nvPr>
            <p:ph type="sldNum" sz="quarter" idx="12"/>
          </p:nvPr>
        </p:nvSpPr>
        <p:spPr/>
        <p:txBody>
          <a:bodyPr/>
          <a:lstStyle/>
          <a:p>
            <a:fld id="{DAF22AC9-109E-4E4D-92F9-530E51D9A3A2}" type="slidenum">
              <a:rPr lang="he-IL" smtClean="0"/>
              <a:pPr/>
              <a:t>16</a:t>
            </a:fld>
            <a:endParaRPr lang="he-IL" dirty="0"/>
          </a:p>
        </p:txBody>
      </p:sp>
      <p:sp>
        <p:nvSpPr>
          <p:cNvPr id="10" name="מציין מיקום של כותרת תחתונה 9"/>
          <p:cNvSpPr>
            <a:spLocks noGrp="1"/>
          </p:cNvSpPr>
          <p:nvPr>
            <p:ph type="ftr" sz="quarter" idx="11"/>
          </p:nvPr>
        </p:nvSpPr>
        <p:spPr/>
        <p:txBody>
          <a:bodyPr/>
          <a:lstStyle/>
          <a:p>
            <a:r>
              <a:rPr lang="he-IL" dirty="0" smtClean="0"/>
              <a:t>בית המרפסות </a:t>
            </a:r>
            <a:endParaRPr lang="he-IL" dirty="0"/>
          </a:p>
        </p:txBody>
      </p:sp>
      <p:sp>
        <p:nvSpPr>
          <p:cNvPr id="6" name="מלבן 5"/>
          <p:cNvSpPr/>
          <p:nvPr/>
        </p:nvSpPr>
        <p:spPr>
          <a:xfrm>
            <a:off x="4214810" y="3357562"/>
            <a:ext cx="2370193" cy="276999"/>
          </a:xfrm>
          <a:prstGeom prst="rect">
            <a:avLst/>
          </a:prstGeom>
        </p:spPr>
        <p:txBody>
          <a:bodyPr wrap="square">
            <a:spAutoFit/>
          </a:bodyPr>
          <a:lstStyle/>
          <a:p>
            <a:r>
              <a:rPr lang="he-IL" sz="1200" dirty="0" smtClean="0">
                <a:latin typeface="Calibri" pitchFamily="34" charset="0"/>
                <a:ea typeface="Calibri" pitchFamily="34" charset="0"/>
                <a:cs typeface="Arial" pitchFamily="34" charset="0"/>
              </a:rPr>
              <a:t>(</a:t>
            </a:r>
            <a:r>
              <a:rPr lang="en-US" sz="1200" dirty="0" smtClean="0">
                <a:latin typeface="Calibri" pitchFamily="34" charset="0"/>
                <a:ea typeface="Calibri" pitchFamily="34" charset="0"/>
                <a:cs typeface="Arial" pitchFamily="34" charset="0"/>
              </a:rPr>
              <a:t>(http</a:t>
            </a:r>
            <a:r>
              <a:rPr lang="en-US" sz="1200" dirty="0" smtClean="0">
                <a:latin typeface="Calibri" pitchFamily="34" charset="0"/>
                <a:ea typeface="Calibri" pitchFamily="34" charset="0"/>
                <a:cs typeface="Arial" pitchFamily="34" charset="0"/>
              </a:rPr>
              <a:t>://</a:t>
            </a:r>
            <a:r>
              <a:rPr lang="en-US" sz="1200" dirty="0" smtClean="0">
                <a:latin typeface="Calibri" pitchFamily="34" charset="0"/>
                <a:ea typeface="Calibri" pitchFamily="34" charset="0"/>
                <a:cs typeface="Arial" pitchFamily="34" charset="0"/>
              </a:rPr>
              <a:t>cms.education.gov.il</a:t>
            </a:r>
            <a:endParaRPr lang="he-IL"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21000"/>
          </a:blip>
          <a:srcRect t="14978" b="14978"/>
          <a:stretch>
            <a:fillRect/>
          </a:stretch>
        </p:blipFill>
        <p:spPr bwMode="auto">
          <a:xfrm>
            <a:off x="0" y="-642966"/>
            <a:ext cx="10140619" cy="7605464"/>
          </a:xfrm>
          <a:prstGeom prst="rect">
            <a:avLst/>
          </a:prstGeom>
          <a:noFill/>
          <a:ln w="9525">
            <a:noFill/>
            <a:miter lim="800000"/>
            <a:headEnd/>
            <a:tailEnd/>
          </a:ln>
        </p:spPr>
      </p:pic>
      <p:sp>
        <p:nvSpPr>
          <p:cNvPr id="2" name="כותרת 1"/>
          <p:cNvSpPr>
            <a:spLocks noGrp="1"/>
          </p:cNvSpPr>
          <p:nvPr>
            <p:ph type="title"/>
          </p:nvPr>
        </p:nvSpPr>
        <p:spPr>
          <a:xfrm>
            <a:off x="1142976" y="1142984"/>
            <a:ext cx="8229600" cy="1143000"/>
          </a:xfrm>
        </p:spPr>
        <p:txBody>
          <a:bodyPr/>
          <a:lstStyle/>
          <a:p>
            <a:r>
              <a:rPr lang="he-IL" dirty="0" smtClean="0">
                <a:solidFill>
                  <a:srgbClr val="FF0000"/>
                </a:solidFill>
                <a:cs typeface="+mn-cs"/>
              </a:rPr>
              <a:t>מפות היסטוריות </a:t>
            </a:r>
            <a:endParaRPr lang="he-IL" dirty="0">
              <a:solidFill>
                <a:srgbClr val="FF0000"/>
              </a:solidFill>
              <a:cs typeface="+mn-cs"/>
            </a:endParaRPr>
          </a:p>
        </p:txBody>
      </p:sp>
      <p:sp>
        <p:nvSpPr>
          <p:cNvPr id="3" name="מציין מיקום של כותרת תחתונה 2"/>
          <p:cNvSpPr>
            <a:spLocks noGrp="1"/>
          </p:cNvSpPr>
          <p:nvPr>
            <p:ph type="ftr" sz="quarter" idx="11"/>
          </p:nvPr>
        </p:nvSpPr>
        <p:spPr/>
        <p:txBody>
          <a:bodyPr/>
          <a:lstStyle/>
          <a:p>
            <a:r>
              <a:rPr lang="he-IL" dirty="0" smtClean="0"/>
              <a:t>בית המרפסות </a:t>
            </a:r>
            <a:endParaRPr lang="he-IL" dirty="0"/>
          </a:p>
        </p:txBody>
      </p:sp>
      <p:sp>
        <p:nvSpPr>
          <p:cNvPr id="4" name="מציין מיקום של מספר שקופית 3"/>
          <p:cNvSpPr>
            <a:spLocks noGrp="1"/>
          </p:cNvSpPr>
          <p:nvPr>
            <p:ph type="sldNum" sz="quarter" idx="12"/>
          </p:nvPr>
        </p:nvSpPr>
        <p:spPr/>
        <p:txBody>
          <a:bodyPr/>
          <a:lstStyle/>
          <a:p>
            <a:fld id="{DAF22AC9-109E-4E4D-92F9-530E51D9A3A2}" type="slidenum">
              <a:rPr lang="he-IL" smtClean="0"/>
              <a:pPr/>
              <a:t>17</a:t>
            </a:fld>
            <a:endParaRPr lang="he-IL"/>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מיכל\שימור\יוסי בן ארצי\מפות תל אביב\מפה 1922 הכשרת הישוב.jpg"/>
          <p:cNvPicPr>
            <a:picLocks noChangeAspect="1" noChangeArrowheads="1"/>
          </p:cNvPicPr>
          <p:nvPr/>
        </p:nvPicPr>
        <p:blipFill>
          <a:blip r:embed="rId2" cstate="print">
            <a:biLevel thresh="50000"/>
          </a:blip>
          <a:srcRect/>
          <a:stretch>
            <a:fillRect/>
          </a:stretch>
        </p:blipFill>
        <p:spPr bwMode="auto">
          <a:xfrm>
            <a:off x="-625826" y="-1251520"/>
            <a:ext cx="19405869" cy="12313368"/>
          </a:xfrm>
          <a:prstGeom prst="rect">
            <a:avLst/>
          </a:prstGeom>
          <a:solidFill>
            <a:schemeClr val="bg1">
              <a:lumMod val="95000"/>
              <a:alpha val="51000"/>
            </a:scheme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מלבן 5"/>
          <p:cNvSpPr/>
          <p:nvPr/>
        </p:nvSpPr>
        <p:spPr>
          <a:xfrm>
            <a:off x="0" y="4143380"/>
            <a:ext cx="2571736" cy="1477328"/>
          </a:xfrm>
          <a:prstGeom prst="rect">
            <a:avLst/>
          </a:prstGeom>
        </p:spPr>
        <p:txBody>
          <a:bodyPr wrap="square">
            <a:spAutoFit/>
          </a:bodyPr>
          <a:lstStyle/>
          <a:p>
            <a:pPr lvl="0" rtl="0" fontAlgn="base">
              <a:spcBef>
                <a:spcPct val="0"/>
              </a:spcBef>
              <a:spcAft>
                <a:spcPct val="0"/>
              </a:spcAft>
            </a:pPr>
            <a:r>
              <a:rPr lang="he-IL" sz="1400" b="1" dirty="0" smtClean="0">
                <a:solidFill>
                  <a:srgbClr val="FF0000"/>
                </a:solidFill>
                <a:latin typeface="Calibri" pitchFamily="34" charset="0"/>
                <a:ea typeface="Times New Roman" pitchFamily="18" charset="0"/>
                <a:cs typeface="Arial" pitchFamily="34" charset="0"/>
              </a:rPr>
              <a:t>חברת הכשרת הישוב</a:t>
            </a:r>
            <a:endParaRPr lang="en-US" sz="1400" b="1" dirty="0" smtClean="0">
              <a:solidFill>
                <a:srgbClr val="FF0000"/>
              </a:solidFill>
              <a:latin typeface="Arial" pitchFamily="34" charset="0"/>
              <a:cs typeface="Arial" pitchFamily="34" charset="0"/>
            </a:endParaRPr>
          </a:p>
          <a:p>
            <a:pPr lvl="0" rtl="0" eaLnBrk="0" fontAlgn="base" hangingPunct="0">
              <a:spcBef>
                <a:spcPct val="0"/>
              </a:spcBef>
              <a:spcAft>
                <a:spcPct val="0"/>
              </a:spcAft>
            </a:pPr>
            <a:r>
              <a:rPr lang="he-IL" sz="1400" b="1" dirty="0" smtClean="0">
                <a:solidFill>
                  <a:srgbClr val="FF0000"/>
                </a:solidFill>
                <a:latin typeface="Calibri" pitchFamily="34" charset="0"/>
                <a:ea typeface="Times New Roman" pitchFamily="18" charset="0"/>
                <a:cs typeface="Arial" pitchFamily="34" charset="0"/>
              </a:rPr>
              <a:t>תכנית יפו-תל אביב </a:t>
            </a:r>
            <a:r>
              <a:rPr lang="he-IL" sz="1400" b="1" dirty="0" smtClean="0">
                <a:solidFill>
                  <a:srgbClr val="FF0000"/>
                </a:solidFill>
                <a:latin typeface="Calibri" pitchFamily="34" charset="0"/>
                <a:ea typeface="Times New Roman" pitchFamily="18" charset="0"/>
                <a:cs typeface="Arial" pitchFamily="34" charset="0"/>
              </a:rPr>
              <a:t>בית וגן</a:t>
            </a:r>
            <a:endParaRPr lang="en-US" sz="1400" b="1" dirty="0" smtClean="0">
              <a:solidFill>
                <a:srgbClr val="FF0000"/>
              </a:solidFill>
              <a:latin typeface="Arial" pitchFamily="34" charset="0"/>
              <a:cs typeface="Arial" pitchFamily="34" charset="0"/>
            </a:endParaRPr>
          </a:p>
          <a:p>
            <a:pPr lvl="0" rtl="0" eaLnBrk="0" fontAlgn="base" hangingPunct="0">
              <a:spcBef>
                <a:spcPct val="0"/>
              </a:spcBef>
              <a:spcAft>
                <a:spcPct val="0"/>
              </a:spcAft>
            </a:pPr>
            <a:r>
              <a:rPr lang="he-IL" sz="1400" b="1" dirty="0" smtClean="0">
                <a:solidFill>
                  <a:srgbClr val="FF0000"/>
                </a:solidFill>
                <a:latin typeface="Calibri" pitchFamily="34" charset="0"/>
                <a:ea typeface="Times New Roman" pitchFamily="18" charset="0"/>
                <a:cs typeface="Arial" pitchFamily="34" charset="0"/>
              </a:rPr>
              <a:t>חברת </a:t>
            </a:r>
            <a:r>
              <a:rPr lang="he-IL" sz="1400" b="1" dirty="0" smtClean="0">
                <a:solidFill>
                  <a:srgbClr val="FF0000"/>
                </a:solidFill>
                <a:latin typeface="Calibri" pitchFamily="34" charset="0"/>
                <a:ea typeface="Times New Roman" pitchFamily="18" charset="0"/>
                <a:cs typeface="Arial" pitchFamily="34" charset="0"/>
              </a:rPr>
              <a:t>הכשרת הישוב, 1922</a:t>
            </a:r>
            <a:r>
              <a:rPr lang="en-US" sz="1200" dirty="0" smtClean="0">
                <a:latin typeface="Calibri" pitchFamily="34" charset="0"/>
                <a:ea typeface="Times New Roman" pitchFamily="18" charset="0"/>
                <a:cs typeface="Arial" pitchFamily="34" charset="0"/>
              </a:rPr>
              <a:t>.</a:t>
            </a:r>
            <a:endParaRPr lang="en-US" sz="1200" dirty="0" smtClean="0">
              <a:latin typeface="Arial" pitchFamily="34" charset="0"/>
              <a:cs typeface="Arial" pitchFamily="34" charset="0"/>
            </a:endParaRPr>
          </a:p>
          <a:p>
            <a:pPr lvl="0" eaLnBrk="0" fontAlgn="base" hangingPunct="0">
              <a:spcBef>
                <a:spcPct val="0"/>
              </a:spcBef>
              <a:spcAft>
                <a:spcPct val="0"/>
              </a:spcAft>
            </a:pPr>
            <a:r>
              <a:rPr lang="he-IL" sz="1200" dirty="0" smtClean="0">
                <a:latin typeface="Calibri" pitchFamily="34" charset="0"/>
                <a:ea typeface="Calibri" pitchFamily="34" charset="0"/>
                <a:cs typeface="Arial" pitchFamily="34" charset="0"/>
              </a:rPr>
              <a:t>בית </a:t>
            </a:r>
            <a:r>
              <a:rPr lang="he-IL" sz="1200" dirty="0" smtClean="0">
                <a:latin typeface="Calibri" pitchFamily="34" charset="0"/>
                <a:ea typeface="Calibri" pitchFamily="34" charset="0"/>
                <a:cs typeface="Arial" pitchFamily="34" charset="0"/>
              </a:rPr>
              <a:t>הספרים הלאומי האוניברסיטאי, מפעל הדיגיטציה ע"ש משפחת דוד ופלה שאפל, אוסף המפות ע"ש ערן לאור האוניברסיטה העברית בירושלים</a:t>
            </a:r>
            <a:r>
              <a:rPr lang="he-IL" sz="1200" dirty="0" smtClean="0">
                <a:solidFill>
                  <a:schemeClr val="tx1">
                    <a:lumMod val="50000"/>
                    <a:lumOff val="50000"/>
                  </a:schemeClr>
                </a:solidFill>
                <a:latin typeface="Calibri" pitchFamily="34" charset="0"/>
                <a:ea typeface="Calibri" pitchFamily="34" charset="0"/>
                <a:cs typeface="Arial" pitchFamily="34" charset="0"/>
              </a:rPr>
              <a:t>".</a:t>
            </a:r>
            <a:endParaRPr lang="he-IL" sz="1200" dirty="0" smtClean="0">
              <a:solidFill>
                <a:schemeClr val="tx1">
                  <a:lumMod val="50000"/>
                  <a:lumOff val="50000"/>
                </a:schemeClr>
              </a:solidFill>
              <a:latin typeface="Arial" pitchFamily="34" charset="0"/>
              <a:cs typeface="Arial" pitchFamily="34" charset="0"/>
            </a:endParaRPr>
          </a:p>
        </p:txBody>
      </p:sp>
      <p:sp>
        <p:nvSpPr>
          <p:cNvPr id="11" name="אליפסה 10"/>
          <p:cNvSpPr>
            <a:spLocks noChangeArrowheads="1"/>
          </p:cNvSpPr>
          <p:nvPr/>
        </p:nvSpPr>
        <p:spPr bwMode="auto">
          <a:xfrm>
            <a:off x="6012160" y="116632"/>
            <a:ext cx="1008111" cy="1008385"/>
          </a:xfrm>
          <a:prstGeom prst="ellipse">
            <a:avLst/>
          </a:prstGeom>
          <a:noFill/>
          <a:ln w="50800" algn="ctr">
            <a:solidFill>
              <a:srgbClr val="FF0000"/>
            </a:solidFill>
            <a:round/>
            <a:headEnd/>
            <a:tailEnd/>
          </a:ln>
        </p:spPr>
        <p:txBody>
          <a:bodyPr/>
          <a:lstStyle/>
          <a:p>
            <a:endParaRPr lang="he-IL" altLang="he-IL"/>
          </a:p>
        </p:txBody>
      </p:sp>
      <p:sp>
        <p:nvSpPr>
          <p:cNvPr id="8" name="מציין מיקום של מספר שקופית 7"/>
          <p:cNvSpPr>
            <a:spLocks noGrp="1"/>
          </p:cNvSpPr>
          <p:nvPr>
            <p:ph type="sldNum" sz="quarter" idx="12"/>
          </p:nvPr>
        </p:nvSpPr>
        <p:spPr/>
        <p:txBody>
          <a:bodyPr/>
          <a:lstStyle/>
          <a:p>
            <a:fld id="{DAF22AC9-109E-4E4D-92F9-530E51D9A3A2}" type="slidenum">
              <a:rPr lang="he-IL" smtClean="0"/>
              <a:pPr/>
              <a:t>18</a:t>
            </a:fld>
            <a:endParaRPr lang="he-IL"/>
          </a:p>
        </p:txBody>
      </p:sp>
      <p:sp>
        <p:nvSpPr>
          <p:cNvPr id="9" name="מציין מיקום של כותרת תחתונה 8"/>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D:\מיכל\שימור\יוסי בן ארצי\מפות תל אביב\1935 תל אביב חלק צפוני.jpeg"/>
          <p:cNvPicPr>
            <a:picLocks noChangeAspect="1" noChangeArrowheads="1"/>
          </p:cNvPicPr>
          <p:nvPr/>
        </p:nvPicPr>
        <p:blipFill>
          <a:blip r:embed="rId2" cstate="print"/>
          <a:srcRect/>
          <a:stretch>
            <a:fillRect/>
          </a:stretch>
        </p:blipFill>
        <p:spPr bwMode="auto">
          <a:xfrm>
            <a:off x="1857356" y="0"/>
            <a:ext cx="4788024" cy="6584941"/>
          </a:xfrm>
          <a:prstGeom prst="rect">
            <a:avLst/>
          </a:prstGeom>
          <a:noFill/>
        </p:spPr>
      </p:pic>
      <p:sp>
        <p:nvSpPr>
          <p:cNvPr id="4" name="כותרת 3"/>
          <p:cNvSpPr>
            <a:spLocks noGrp="1"/>
          </p:cNvSpPr>
          <p:nvPr>
            <p:ph type="title"/>
          </p:nvPr>
        </p:nvSpPr>
        <p:spPr>
          <a:xfrm>
            <a:off x="5004047" y="476672"/>
            <a:ext cx="3490665" cy="504056"/>
          </a:xfrm>
        </p:spPr>
        <p:txBody>
          <a:bodyPr>
            <a:noAutofit/>
          </a:bodyPr>
          <a:lstStyle/>
          <a:p>
            <a:r>
              <a:rPr lang="he-IL" sz="1400" dirty="0" smtClean="0">
                <a:solidFill>
                  <a:srgbClr val="FF0000"/>
                </a:solidFill>
                <a:cs typeface="+mn-cs"/>
              </a:rPr>
              <a:t>1935</a:t>
            </a:r>
            <a:r>
              <a:rPr lang="he-IL" sz="1400" dirty="0" smtClean="0">
                <a:solidFill>
                  <a:srgbClr val="FF0000"/>
                </a:solidFill>
              </a:rPr>
              <a:t> </a:t>
            </a:r>
            <a:r>
              <a:rPr lang="he-IL" sz="1400" dirty="0" smtClean="0">
                <a:solidFill>
                  <a:srgbClr val="FF0000"/>
                </a:solidFill>
                <a:cs typeface="+mn-cs"/>
              </a:rPr>
              <a:t>יפו - תל  אביב </a:t>
            </a:r>
            <a:br>
              <a:rPr lang="he-IL" sz="1400" dirty="0" smtClean="0">
                <a:solidFill>
                  <a:srgbClr val="FF0000"/>
                </a:solidFill>
                <a:cs typeface="+mn-cs"/>
              </a:rPr>
            </a:br>
            <a:r>
              <a:rPr lang="he-IL" sz="1400" dirty="0" smtClean="0">
                <a:solidFill>
                  <a:srgbClr val="FF0000"/>
                </a:solidFill>
                <a:cs typeface="+mn-cs"/>
              </a:rPr>
              <a:t>לפני הקמת הבניין </a:t>
            </a:r>
            <a:r>
              <a:rPr lang="he-IL" sz="1800" dirty="0" smtClean="0">
                <a:solidFill>
                  <a:schemeClr val="tx1">
                    <a:lumMod val="50000"/>
                    <a:lumOff val="50000"/>
                  </a:schemeClr>
                </a:solidFill>
                <a:cs typeface="+mn-cs"/>
              </a:rPr>
              <a:t/>
            </a:r>
            <a:br>
              <a:rPr lang="he-IL" sz="1800" dirty="0" smtClean="0">
                <a:solidFill>
                  <a:schemeClr val="tx1">
                    <a:lumMod val="50000"/>
                    <a:lumOff val="50000"/>
                  </a:schemeClr>
                </a:solidFill>
                <a:cs typeface="+mn-cs"/>
              </a:rPr>
            </a:br>
            <a:endParaRPr lang="he-IL" sz="1800" dirty="0">
              <a:solidFill>
                <a:schemeClr val="tx1">
                  <a:lumMod val="50000"/>
                  <a:lumOff val="50000"/>
                </a:schemeClr>
              </a:solidFill>
              <a:cs typeface="+mn-cs"/>
            </a:endParaRPr>
          </a:p>
        </p:txBody>
      </p:sp>
      <p:sp>
        <p:nvSpPr>
          <p:cNvPr id="5" name="מציין מיקום טקסט 4"/>
          <p:cNvSpPr>
            <a:spLocks noGrp="1"/>
          </p:cNvSpPr>
          <p:nvPr>
            <p:ph type="body" idx="1"/>
          </p:nvPr>
        </p:nvSpPr>
        <p:spPr>
          <a:xfrm>
            <a:off x="5436095" y="692697"/>
            <a:ext cx="3058617" cy="792088"/>
          </a:xfrm>
        </p:spPr>
        <p:txBody>
          <a:bodyPr>
            <a:normAutofit/>
          </a:bodyPr>
          <a:lstStyle/>
          <a:p>
            <a:r>
              <a:rPr lang="he-IL" altLang="en-US" sz="1400" dirty="0" smtClean="0">
                <a:solidFill>
                  <a:schemeClr val="tx1"/>
                </a:solidFill>
              </a:rPr>
              <a:t> </a:t>
            </a:r>
            <a:endParaRPr lang="en-US" altLang="en-US" sz="1400" dirty="0" smtClean="0">
              <a:solidFill>
                <a:schemeClr val="tx1"/>
              </a:solidFill>
            </a:endParaRPr>
          </a:p>
          <a:p>
            <a:endParaRPr lang="he-IL" dirty="0"/>
          </a:p>
        </p:txBody>
      </p:sp>
      <p:sp>
        <p:nvSpPr>
          <p:cNvPr id="7" name="אליפסה 6"/>
          <p:cNvSpPr>
            <a:spLocks noChangeArrowheads="1"/>
          </p:cNvSpPr>
          <p:nvPr/>
        </p:nvSpPr>
        <p:spPr bwMode="auto">
          <a:xfrm>
            <a:off x="5072066" y="3786190"/>
            <a:ext cx="1008111" cy="1008385"/>
          </a:xfrm>
          <a:prstGeom prst="ellipse">
            <a:avLst/>
          </a:prstGeom>
          <a:noFill/>
          <a:ln w="50800" algn="ctr">
            <a:solidFill>
              <a:srgbClr val="FF0000"/>
            </a:solidFill>
            <a:round/>
            <a:headEnd/>
            <a:tailEnd/>
          </a:ln>
        </p:spPr>
        <p:txBody>
          <a:bodyPr/>
          <a:lstStyle/>
          <a:p>
            <a:endParaRPr lang="he-IL" altLang="he-IL"/>
          </a:p>
        </p:txBody>
      </p:sp>
      <p:sp>
        <p:nvSpPr>
          <p:cNvPr id="13" name="מלבן 12"/>
          <p:cNvSpPr/>
          <p:nvPr/>
        </p:nvSpPr>
        <p:spPr>
          <a:xfrm>
            <a:off x="6858016" y="6357958"/>
            <a:ext cx="2016224" cy="276999"/>
          </a:xfrm>
          <a:prstGeom prst="rect">
            <a:avLst/>
          </a:prstGeom>
        </p:spPr>
        <p:txBody>
          <a:bodyPr wrap="square">
            <a:spAutoFit/>
          </a:bodyPr>
          <a:lstStyle/>
          <a:p>
            <a:r>
              <a:rPr lang="he-IL" sz="1200" dirty="0" smtClean="0"/>
              <a:t>ארכיון אוניברסיטת חיפה </a:t>
            </a:r>
            <a:endParaRPr lang="he-IL" sz="1200" dirty="0"/>
          </a:p>
        </p:txBody>
      </p:sp>
      <p:sp>
        <p:nvSpPr>
          <p:cNvPr id="11" name="מציין מיקום של מספר שקופית 10"/>
          <p:cNvSpPr>
            <a:spLocks noGrp="1"/>
          </p:cNvSpPr>
          <p:nvPr>
            <p:ph type="sldNum" sz="quarter" idx="12"/>
          </p:nvPr>
        </p:nvSpPr>
        <p:spPr/>
        <p:txBody>
          <a:bodyPr/>
          <a:lstStyle/>
          <a:p>
            <a:fld id="{DAF22AC9-109E-4E4D-92F9-530E51D9A3A2}" type="slidenum">
              <a:rPr lang="he-IL" smtClean="0"/>
              <a:pPr/>
              <a:t>19</a:t>
            </a:fld>
            <a:endParaRPr lang="he-IL" dirty="0"/>
          </a:p>
        </p:txBody>
      </p:sp>
      <p:sp>
        <p:nvSpPr>
          <p:cNvPr id="14" name="מציין מיקום של כותרת תחתונה 13"/>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D:\מיכל\שימור\יוסי בן ארצי\תמונות בית  המרפסות\20150205_112436.jpg"/>
          <p:cNvPicPr>
            <a:picLocks noChangeAspect="1" noChangeArrowheads="1"/>
          </p:cNvPicPr>
          <p:nvPr/>
        </p:nvPicPr>
        <p:blipFill>
          <a:blip r:embed="rId2" cstate="print"/>
          <a:srcRect/>
          <a:stretch>
            <a:fillRect/>
          </a:stretch>
        </p:blipFill>
        <p:spPr bwMode="auto">
          <a:xfrm>
            <a:off x="0" y="3741541"/>
            <a:ext cx="3786182" cy="2129728"/>
          </a:xfrm>
          <a:prstGeom prst="rect">
            <a:avLst/>
          </a:prstGeom>
          <a:noFill/>
        </p:spPr>
      </p:pic>
      <p:sp>
        <p:nvSpPr>
          <p:cNvPr id="6" name="מציין מיקום טקסט 5"/>
          <p:cNvSpPr>
            <a:spLocks noGrp="1"/>
          </p:cNvSpPr>
          <p:nvPr>
            <p:ph type="body" idx="1"/>
          </p:nvPr>
        </p:nvSpPr>
        <p:spPr>
          <a:xfrm>
            <a:off x="4714876" y="785794"/>
            <a:ext cx="3571900" cy="6307634"/>
          </a:xfrm>
        </p:spPr>
        <p:txBody>
          <a:bodyPr>
            <a:normAutofit fontScale="25000" lnSpcReduction="20000"/>
          </a:bodyPr>
          <a:lstStyle/>
          <a:p>
            <a:endParaRPr lang="he-IL" sz="1400" dirty="0" smtClean="0"/>
          </a:p>
          <a:p>
            <a:endParaRPr lang="he-IL" sz="1400" dirty="0" smtClean="0"/>
          </a:p>
          <a:p>
            <a:endParaRPr lang="he-IL" sz="1400" dirty="0" smtClean="0"/>
          </a:p>
          <a:p>
            <a:endParaRPr lang="he-IL" sz="1400" dirty="0" smtClean="0"/>
          </a:p>
          <a:p>
            <a:endParaRPr lang="he-IL" sz="1400" dirty="0" smtClean="0"/>
          </a:p>
          <a:p>
            <a:endParaRPr lang="he-IL" sz="1400" dirty="0" smtClean="0"/>
          </a:p>
          <a:p>
            <a:endParaRPr lang="he-IL" sz="1400" dirty="0" smtClean="0"/>
          </a:p>
          <a:p>
            <a:endParaRPr lang="he-IL" sz="6200" dirty="0" smtClean="0">
              <a:solidFill>
                <a:srgbClr val="FF0000"/>
              </a:solidFill>
            </a:endParaRPr>
          </a:p>
          <a:p>
            <a:endParaRPr lang="he-IL" sz="6200" dirty="0" smtClean="0">
              <a:solidFill>
                <a:srgbClr val="FF0000"/>
              </a:solidFill>
            </a:endParaRPr>
          </a:p>
          <a:p>
            <a:endParaRPr lang="he-IL" sz="6200" dirty="0" smtClean="0">
              <a:solidFill>
                <a:srgbClr val="FF0000"/>
              </a:solidFill>
            </a:endParaRPr>
          </a:p>
          <a:p>
            <a:endParaRPr lang="he-IL" sz="6200" dirty="0" smtClean="0">
              <a:solidFill>
                <a:srgbClr val="FF0000"/>
              </a:solidFill>
            </a:endParaRPr>
          </a:p>
          <a:p>
            <a:r>
              <a:rPr lang="he-IL" sz="7200" b="1" dirty="0" smtClean="0">
                <a:solidFill>
                  <a:schemeClr val="tx1"/>
                </a:solidFill>
              </a:rPr>
              <a:t>תוכן </a:t>
            </a:r>
            <a:r>
              <a:rPr lang="he-IL" sz="7200" b="1" dirty="0" err="1" smtClean="0">
                <a:solidFill>
                  <a:schemeClr val="tx1"/>
                </a:solidFill>
              </a:rPr>
              <a:t>עיניינים</a:t>
            </a:r>
            <a:r>
              <a:rPr lang="he-IL" sz="7200" b="1" dirty="0" smtClean="0">
                <a:solidFill>
                  <a:schemeClr val="tx1"/>
                </a:solidFill>
              </a:rPr>
              <a:t> </a:t>
            </a:r>
          </a:p>
          <a:p>
            <a:endParaRPr lang="he-IL" sz="4300" b="1" dirty="0" smtClean="0">
              <a:solidFill>
                <a:schemeClr val="tx1"/>
              </a:solidFill>
            </a:endParaRPr>
          </a:p>
          <a:p>
            <a:endParaRPr lang="he-IL" sz="5600" dirty="0" smtClean="0">
              <a:solidFill>
                <a:schemeClr val="tx1"/>
              </a:solidFill>
            </a:endParaRPr>
          </a:p>
          <a:p>
            <a:pPr>
              <a:lnSpc>
                <a:spcPct val="170000"/>
              </a:lnSpc>
            </a:pPr>
            <a:r>
              <a:rPr lang="he-IL" sz="5600" dirty="0" smtClean="0">
                <a:solidFill>
                  <a:schemeClr val="tx1"/>
                </a:solidFill>
              </a:rPr>
              <a:t>1. מבוא ..........................................3</a:t>
            </a:r>
          </a:p>
          <a:p>
            <a:pPr>
              <a:lnSpc>
                <a:spcPct val="170000"/>
              </a:lnSpc>
            </a:pPr>
            <a:r>
              <a:rPr lang="he-IL" sz="5600" dirty="0" smtClean="0">
                <a:solidFill>
                  <a:schemeClr val="tx1"/>
                </a:solidFill>
              </a:rPr>
              <a:t>2. רקע היסטורי................................5</a:t>
            </a:r>
          </a:p>
          <a:p>
            <a:pPr>
              <a:lnSpc>
                <a:spcPct val="170000"/>
              </a:lnSpc>
            </a:pPr>
            <a:r>
              <a:rPr lang="he-IL" sz="5600" dirty="0" smtClean="0">
                <a:solidFill>
                  <a:schemeClr val="tx1"/>
                </a:solidFill>
              </a:rPr>
              <a:t>3. על האדריכל ................................10</a:t>
            </a:r>
          </a:p>
          <a:p>
            <a:pPr>
              <a:lnSpc>
                <a:spcPct val="170000"/>
              </a:lnSpc>
            </a:pPr>
            <a:r>
              <a:rPr lang="he-IL" sz="5600" dirty="0" smtClean="0">
                <a:solidFill>
                  <a:schemeClr val="tx1"/>
                </a:solidFill>
              </a:rPr>
              <a:t>4. המבנה .......................................12</a:t>
            </a:r>
          </a:p>
          <a:p>
            <a:pPr>
              <a:lnSpc>
                <a:spcPct val="170000"/>
              </a:lnSpc>
            </a:pPr>
            <a:r>
              <a:rPr lang="he-IL" sz="5600" dirty="0" smtClean="0">
                <a:solidFill>
                  <a:schemeClr val="tx1"/>
                </a:solidFill>
              </a:rPr>
              <a:t>5. מפות היסטוריות ..........................17</a:t>
            </a:r>
          </a:p>
          <a:p>
            <a:pPr>
              <a:lnSpc>
                <a:spcPct val="170000"/>
              </a:lnSpc>
            </a:pPr>
            <a:r>
              <a:rPr lang="he-IL" sz="5600" dirty="0" smtClean="0">
                <a:solidFill>
                  <a:schemeClr val="tx1"/>
                </a:solidFill>
              </a:rPr>
              <a:t>6. מסמכים היסטוריים.......................24</a:t>
            </a:r>
          </a:p>
          <a:p>
            <a:pPr>
              <a:lnSpc>
                <a:spcPct val="170000"/>
              </a:lnSpc>
            </a:pPr>
            <a:r>
              <a:rPr lang="he-IL" sz="5600" dirty="0" smtClean="0">
                <a:solidFill>
                  <a:schemeClr val="tx1"/>
                </a:solidFill>
              </a:rPr>
              <a:t>7. שרטוטים.....................................34</a:t>
            </a:r>
          </a:p>
          <a:p>
            <a:pPr>
              <a:lnSpc>
                <a:spcPct val="170000"/>
              </a:lnSpc>
            </a:pPr>
            <a:r>
              <a:rPr lang="he-IL" sz="5600" dirty="0" smtClean="0">
                <a:solidFill>
                  <a:schemeClr val="tx1"/>
                </a:solidFill>
              </a:rPr>
              <a:t>8..תמונות........................................40</a:t>
            </a:r>
          </a:p>
          <a:p>
            <a:pPr>
              <a:lnSpc>
                <a:spcPct val="170000"/>
              </a:lnSpc>
            </a:pPr>
            <a:r>
              <a:rPr lang="he-IL" sz="5600" dirty="0" smtClean="0">
                <a:solidFill>
                  <a:schemeClr val="tx1"/>
                </a:solidFill>
              </a:rPr>
              <a:t>9. ליקויים והמלצות ..........................47</a:t>
            </a:r>
          </a:p>
          <a:p>
            <a:pPr>
              <a:lnSpc>
                <a:spcPct val="170000"/>
              </a:lnSpc>
            </a:pPr>
            <a:r>
              <a:rPr lang="he-IL" sz="5600" dirty="0" smtClean="0">
                <a:solidFill>
                  <a:schemeClr val="tx1"/>
                </a:solidFill>
              </a:rPr>
              <a:t>10.סיכום........................................51</a:t>
            </a:r>
          </a:p>
          <a:p>
            <a:pPr>
              <a:lnSpc>
                <a:spcPct val="170000"/>
              </a:lnSpc>
            </a:pPr>
            <a:r>
              <a:rPr lang="he-IL" sz="5600" dirty="0" smtClean="0">
                <a:solidFill>
                  <a:schemeClr val="tx1"/>
                </a:solidFill>
              </a:rPr>
              <a:t>11.ביבליוגרפיה...............................52</a:t>
            </a:r>
          </a:p>
          <a:p>
            <a:pPr>
              <a:lnSpc>
                <a:spcPct val="170000"/>
              </a:lnSpc>
            </a:pPr>
            <a:endParaRPr lang="he-IL" sz="5600" dirty="0" smtClean="0">
              <a:solidFill>
                <a:schemeClr val="bg1">
                  <a:lumMod val="50000"/>
                </a:schemeClr>
              </a:solidFill>
            </a:endParaRPr>
          </a:p>
          <a:p>
            <a:endParaRPr lang="he-IL" sz="5600" dirty="0" smtClean="0">
              <a:solidFill>
                <a:schemeClr val="tx1">
                  <a:lumMod val="75000"/>
                  <a:lumOff val="25000"/>
                </a:schemeClr>
              </a:solidFill>
            </a:endParaRPr>
          </a:p>
          <a:p>
            <a:endParaRPr lang="he-IL" sz="5600" dirty="0" smtClean="0"/>
          </a:p>
          <a:p>
            <a:endParaRPr lang="he-IL" sz="6400" dirty="0" smtClean="0"/>
          </a:p>
          <a:p>
            <a:endParaRPr lang="he-IL" sz="6400" dirty="0" smtClean="0"/>
          </a:p>
          <a:p>
            <a:endParaRPr lang="he-IL" sz="6400" dirty="0"/>
          </a:p>
        </p:txBody>
      </p:sp>
      <p:sp>
        <p:nvSpPr>
          <p:cNvPr id="9" name="TextBox 8"/>
          <p:cNvSpPr txBox="1"/>
          <p:nvPr/>
        </p:nvSpPr>
        <p:spPr>
          <a:xfrm>
            <a:off x="2143108" y="6143644"/>
            <a:ext cx="1620688" cy="276999"/>
          </a:xfrm>
          <a:prstGeom prst="rect">
            <a:avLst/>
          </a:prstGeom>
          <a:noFill/>
        </p:spPr>
        <p:txBody>
          <a:bodyPr wrap="square" rtlCol="1">
            <a:spAutoFit/>
          </a:bodyPr>
          <a:lstStyle/>
          <a:p>
            <a:r>
              <a:rPr lang="he-IL" sz="1200" dirty="0" smtClean="0"/>
              <a:t>צילום-מיכל זוהר 2014</a:t>
            </a:r>
            <a:endParaRPr lang="he-IL" sz="1200" dirty="0"/>
          </a:p>
        </p:txBody>
      </p:sp>
      <p:sp>
        <p:nvSpPr>
          <p:cNvPr id="14" name="TextBox 13"/>
          <p:cNvSpPr txBox="1"/>
          <p:nvPr/>
        </p:nvSpPr>
        <p:spPr>
          <a:xfrm>
            <a:off x="395536" y="0"/>
            <a:ext cx="1440160" cy="307777"/>
          </a:xfrm>
          <a:prstGeom prst="rect">
            <a:avLst/>
          </a:prstGeom>
          <a:noFill/>
        </p:spPr>
        <p:txBody>
          <a:bodyPr wrap="square" rtlCol="1">
            <a:spAutoFit/>
          </a:bodyPr>
          <a:lstStyle/>
          <a:p>
            <a:r>
              <a:rPr lang="he-IL" sz="1400" b="1" dirty="0" smtClean="0"/>
              <a:t>  </a:t>
            </a:r>
            <a:endParaRPr lang="he-IL" sz="1200" dirty="0"/>
          </a:p>
        </p:txBody>
      </p:sp>
      <p:sp>
        <p:nvSpPr>
          <p:cNvPr id="15" name="מלבן 14"/>
          <p:cNvSpPr/>
          <p:nvPr/>
        </p:nvSpPr>
        <p:spPr>
          <a:xfrm>
            <a:off x="2285984" y="5857892"/>
            <a:ext cx="1580186" cy="307777"/>
          </a:xfrm>
          <a:prstGeom prst="rect">
            <a:avLst/>
          </a:prstGeom>
        </p:spPr>
        <p:txBody>
          <a:bodyPr wrap="square">
            <a:spAutoFit/>
          </a:bodyPr>
          <a:lstStyle/>
          <a:p>
            <a:r>
              <a:rPr lang="he-IL" sz="1400" dirty="0" smtClean="0"/>
              <a:t>הבניין כיום</a:t>
            </a:r>
            <a:endParaRPr lang="he-IL" sz="1400" dirty="0"/>
          </a:p>
        </p:txBody>
      </p:sp>
      <p:sp>
        <p:nvSpPr>
          <p:cNvPr id="12" name="מציין מיקום של מספר שקופית 11"/>
          <p:cNvSpPr>
            <a:spLocks noGrp="1"/>
          </p:cNvSpPr>
          <p:nvPr>
            <p:ph type="sldNum" sz="quarter" idx="12"/>
          </p:nvPr>
        </p:nvSpPr>
        <p:spPr>
          <a:xfrm>
            <a:off x="142844" y="6429396"/>
            <a:ext cx="2133600" cy="285752"/>
          </a:xfrm>
        </p:spPr>
        <p:txBody>
          <a:bodyPr/>
          <a:lstStyle/>
          <a:p>
            <a:fld id="{DAF22AC9-109E-4E4D-92F9-530E51D9A3A2}" type="slidenum">
              <a:rPr lang="he-IL" smtClean="0"/>
              <a:pPr/>
              <a:t>2</a:t>
            </a:fld>
            <a:endParaRPr lang="he-IL" dirty="0"/>
          </a:p>
        </p:txBody>
      </p:sp>
      <p:sp>
        <p:nvSpPr>
          <p:cNvPr id="13" name="מציין מיקום של כותרת תחתונה 12"/>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5004047" y="260648"/>
            <a:ext cx="3490665" cy="1296144"/>
          </a:xfrm>
        </p:spPr>
        <p:txBody>
          <a:bodyPr>
            <a:normAutofit/>
          </a:bodyPr>
          <a:lstStyle/>
          <a:p>
            <a:r>
              <a:rPr lang="he-IL" sz="1400" b="0" dirty="0" smtClean="0">
                <a:solidFill>
                  <a:srgbClr val="FF0000"/>
                </a:solidFill>
                <a:cs typeface="+mn-cs"/>
              </a:rPr>
              <a:t>1922- תל  אביב </a:t>
            </a:r>
            <a:br>
              <a:rPr lang="he-IL" sz="1400" b="0" dirty="0" smtClean="0">
                <a:solidFill>
                  <a:srgbClr val="FF0000"/>
                </a:solidFill>
                <a:cs typeface="+mn-cs"/>
              </a:rPr>
            </a:br>
            <a:r>
              <a:rPr lang="he-IL" sz="1400" b="0" dirty="0" smtClean="0">
                <a:solidFill>
                  <a:srgbClr val="FF0000"/>
                </a:solidFill>
                <a:cs typeface="+mn-cs"/>
              </a:rPr>
              <a:t>העיר הבנויה וגבולות העירייה</a:t>
            </a:r>
            <a:br>
              <a:rPr lang="he-IL" sz="1400" b="0" dirty="0" smtClean="0">
                <a:solidFill>
                  <a:srgbClr val="FF0000"/>
                </a:solidFill>
                <a:cs typeface="+mn-cs"/>
              </a:rPr>
            </a:br>
            <a:r>
              <a:rPr lang="he-IL" sz="1400" b="0" dirty="0" smtClean="0">
                <a:solidFill>
                  <a:srgbClr val="FF0000"/>
                </a:solidFill>
                <a:cs typeface="+mn-cs"/>
              </a:rPr>
              <a:t> לפני הקמת הבניין </a:t>
            </a:r>
            <a:r>
              <a:rPr lang="he-IL" sz="1400" b="0" dirty="0" smtClean="0">
                <a:cs typeface="+mn-cs"/>
              </a:rPr>
              <a:t/>
            </a:r>
            <a:br>
              <a:rPr lang="he-IL" sz="1400" b="0" dirty="0" smtClean="0">
                <a:cs typeface="+mn-cs"/>
              </a:rPr>
            </a:br>
            <a:endParaRPr lang="he-IL" sz="1400" b="0" dirty="0">
              <a:cs typeface="+mn-cs"/>
            </a:endParaRPr>
          </a:p>
        </p:txBody>
      </p:sp>
      <p:pic>
        <p:nvPicPr>
          <p:cNvPr id="28674" name="Picture 2" descr="D:\מיכל\שימור\יוסי בן ארצי\מפות תל אביב\1922 תל אביב.jpeg"/>
          <p:cNvPicPr>
            <a:picLocks noChangeAspect="1" noChangeArrowheads="1"/>
          </p:cNvPicPr>
          <p:nvPr/>
        </p:nvPicPr>
        <p:blipFill>
          <a:blip r:embed="rId2" cstate="print"/>
          <a:srcRect/>
          <a:stretch>
            <a:fillRect/>
          </a:stretch>
        </p:blipFill>
        <p:spPr bwMode="auto">
          <a:xfrm>
            <a:off x="1142976" y="0"/>
            <a:ext cx="4986570" cy="6858000"/>
          </a:xfrm>
          <a:prstGeom prst="rect">
            <a:avLst/>
          </a:prstGeom>
          <a:noFill/>
        </p:spPr>
      </p:pic>
      <p:sp>
        <p:nvSpPr>
          <p:cNvPr id="13" name="אליפסה 12"/>
          <p:cNvSpPr>
            <a:spLocks noChangeArrowheads="1"/>
          </p:cNvSpPr>
          <p:nvPr/>
        </p:nvSpPr>
        <p:spPr bwMode="auto">
          <a:xfrm>
            <a:off x="4714876" y="3071810"/>
            <a:ext cx="1008111" cy="1008385"/>
          </a:xfrm>
          <a:prstGeom prst="ellipse">
            <a:avLst/>
          </a:prstGeom>
          <a:noFill/>
          <a:ln w="50800" algn="ctr">
            <a:solidFill>
              <a:srgbClr val="FF0000"/>
            </a:solidFill>
            <a:round/>
            <a:headEnd/>
            <a:tailEnd/>
          </a:ln>
        </p:spPr>
        <p:txBody>
          <a:bodyPr/>
          <a:lstStyle/>
          <a:p>
            <a:endParaRPr lang="he-IL" altLang="he-IL"/>
          </a:p>
        </p:txBody>
      </p:sp>
      <p:sp>
        <p:nvSpPr>
          <p:cNvPr id="9" name="מלבן 8"/>
          <p:cNvSpPr/>
          <p:nvPr/>
        </p:nvSpPr>
        <p:spPr>
          <a:xfrm>
            <a:off x="7000892" y="6429396"/>
            <a:ext cx="1835696" cy="276999"/>
          </a:xfrm>
          <a:prstGeom prst="rect">
            <a:avLst/>
          </a:prstGeom>
        </p:spPr>
        <p:txBody>
          <a:bodyPr wrap="square">
            <a:spAutoFit/>
          </a:bodyPr>
          <a:lstStyle/>
          <a:p>
            <a:r>
              <a:rPr lang="he-IL" sz="1200" dirty="0" smtClean="0"/>
              <a:t>ארכיון אוניברסיטת חיפה </a:t>
            </a:r>
            <a:endParaRPr lang="he-IL" sz="1200" dirty="0"/>
          </a:p>
        </p:txBody>
      </p:sp>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20</a:t>
            </a:fld>
            <a:endParaRPr lang="he-IL" dirty="0"/>
          </a:p>
        </p:txBody>
      </p:sp>
      <p:sp>
        <p:nvSpPr>
          <p:cNvPr id="11" name="מציין מיקום של כותרת תחתונה 10"/>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5786446" y="5143512"/>
            <a:ext cx="3240360" cy="1293294"/>
          </a:xfrm>
        </p:spPr>
        <p:txBody>
          <a:bodyPr>
            <a:normAutofit/>
          </a:bodyPr>
          <a:lstStyle/>
          <a:p>
            <a:r>
              <a:rPr lang="he-IL" sz="1400" dirty="0" smtClean="0">
                <a:solidFill>
                  <a:srgbClr val="FF0000"/>
                </a:solidFill>
                <a:cs typeface="+mn-cs"/>
              </a:rPr>
              <a:t/>
            </a:r>
            <a:br>
              <a:rPr lang="he-IL" sz="1400" dirty="0" smtClean="0">
                <a:solidFill>
                  <a:srgbClr val="FF0000"/>
                </a:solidFill>
                <a:cs typeface="+mn-cs"/>
              </a:rPr>
            </a:br>
            <a:r>
              <a:rPr lang="he-IL" sz="1300" dirty="0" smtClean="0">
                <a:cs typeface="+mn-cs"/>
              </a:rPr>
              <a:t/>
            </a:r>
            <a:br>
              <a:rPr lang="he-IL" sz="1300" dirty="0" smtClean="0">
                <a:cs typeface="+mn-cs"/>
              </a:rPr>
            </a:br>
            <a:r>
              <a:rPr lang="he-IL" sz="1600" b="0" i="1" dirty="0" smtClean="0">
                <a:solidFill>
                  <a:srgbClr val="FF0000"/>
                </a:solidFill>
                <a:cs typeface="+mn-cs"/>
              </a:rPr>
              <a:t/>
            </a:r>
            <a:br>
              <a:rPr lang="he-IL" sz="1600" b="0" i="1" dirty="0" smtClean="0">
                <a:solidFill>
                  <a:srgbClr val="FF0000"/>
                </a:solidFill>
                <a:cs typeface="+mn-cs"/>
              </a:rPr>
            </a:br>
            <a:endParaRPr lang="he-IL" sz="1600" b="0" dirty="0">
              <a:solidFill>
                <a:srgbClr val="FF0000"/>
              </a:solidFill>
              <a:cs typeface="+mn-cs"/>
            </a:endParaRPr>
          </a:p>
        </p:txBody>
      </p:sp>
      <p:sp>
        <p:nvSpPr>
          <p:cNvPr id="5" name="מציין מיקום טקסט 4"/>
          <p:cNvSpPr>
            <a:spLocks noGrp="1"/>
          </p:cNvSpPr>
          <p:nvPr>
            <p:ph type="body" idx="1"/>
          </p:nvPr>
        </p:nvSpPr>
        <p:spPr>
          <a:xfrm>
            <a:off x="4932040" y="692696"/>
            <a:ext cx="2736304" cy="4104455"/>
          </a:xfrm>
        </p:spPr>
        <p:txBody>
          <a:bodyPr>
            <a:normAutofit/>
          </a:bodyPr>
          <a:lstStyle/>
          <a:p>
            <a:endParaRPr lang="he-IL" altLang="en-US" sz="3200" dirty="0" smtClean="0"/>
          </a:p>
          <a:p>
            <a:endParaRPr lang="he-IL" altLang="en-US" sz="3200" dirty="0" smtClean="0"/>
          </a:p>
          <a:p>
            <a:endParaRPr lang="en-US" altLang="en-US" sz="3200" dirty="0" smtClean="0"/>
          </a:p>
          <a:p>
            <a:endParaRPr lang="he-IL" dirty="0"/>
          </a:p>
        </p:txBody>
      </p:sp>
      <p:pic>
        <p:nvPicPr>
          <p:cNvPr id="7" name="תמונה 6"/>
          <p:cNvPicPr/>
          <p:nvPr/>
        </p:nvPicPr>
        <p:blipFill>
          <a:blip r:embed="rId3" cstate="print"/>
          <a:srcRect/>
          <a:stretch>
            <a:fillRect/>
          </a:stretch>
        </p:blipFill>
        <p:spPr bwMode="auto">
          <a:xfrm>
            <a:off x="1357290" y="-142900"/>
            <a:ext cx="5148064" cy="8136904"/>
          </a:xfrm>
          <a:prstGeom prst="rect">
            <a:avLst/>
          </a:prstGeom>
          <a:noFill/>
          <a:ln w="9525">
            <a:noFill/>
            <a:miter lim="800000"/>
            <a:headEnd/>
            <a:tailEnd/>
          </a:ln>
        </p:spPr>
      </p:pic>
      <p:sp>
        <p:nvSpPr>
          <p:cNvPr id="6" name="אליפסה 5"/>
          <p:cNvSpPr>
            <a:spLocks noChangeArrowheads="1"/>
          </p:cNvSpPr>
          <p:nvPr/>
        </p:nvSpPr>
        <p:spPr bwMode="auto">
          <a:xfrm>
            <a:off x="4071934" y="4000504"/>
            <a:ext cx="1008111" cy="1008385"/>
          </a:xfrm>
          <a:prstGeom prst="ellipse">
            <a:avLst/>
          </a:prstGeom>
          <a:noFill/>
          <a:ln w="50800" algn="ctr">
            <a:solidFill>
              <a:srgbClr val="FF0000"/>
            </a:solidFill>
            <a:round/>
            <a:headEnd/>
            <a:tailEnd/>
          </a:ln>
        </p:spPr>
        <p:txBody>
          <a:bodyPr/>
          <a:lstStyle/>
          <a:p>
            <a:endParaRPr lang="he-IL" altLang="he-IL"/>
          </a:p>
        </p:txBody>
      </p:sp>
      <p:sp>
        <p:nvSpPr>
          <p:cNvPr id="11" name="TextBox 10"/>
          <p:cNvSpPr txBox="1"/>
          <p:nvPr/>
        </p:nvSpPr>
        <p:spPr>
          <a:xfrm>
            <a:off x="5572132" y="4143380"/>
            <a:ext cx="2664296" cy="954107"/>
          </a:xfrm>
          <a:prstGeom prst="rect">
            <a:avLst/>
          </a:prstGeom>
          <a:noFill/>
        </p:spPr>
        <p:txBody>
          <a:bodyPr wrap="square" rtlCol="1">
            <a:spAutoFit/>
          </a:bodyPr>
          <a:lstStyle/>
          <a:p>
            <a:r>
              <a:rPr lang="he-IL" sz="1400" b="1" dirty="0" smtClean="0">
                <a:solidFill>
                  <a:srgbClr val="FF0000"/>
                </a:solidFill>
              </a:rPr>
              <a:t>1925-1926</a:t>
            </a:r>
            <a:endParaRPr lang="he-IL" sz="1400" b="1" dirty="0" smtClean="0">
              <a:solidFill>
                <a:srgbClr val="FF0000"/>
              </a:solidFill>
            </a:endParaRPr>
          </a:p>
          <a:p>
            <a:r>
              <a:rPr lang="he-IL" sz="1400" b="1" dirty="0" smtClean="0">
                <a:solidFill>
                  <a:srgbClr val="FF0000"/>
                </a:solidFill>
              </a:rPr>
              <a:t>שכונת משכנות </a:t>
            </a:r>
            <a:r>
              <a:rPr lang="he-IL" sz="1400" b="1" dirty="0" smtClean="0">
                <a:solidFill>
                  <a:srgbClr val="FF0000"/>
                </a:solidFill>
              </a:rPr>
              <a:t>ישראל</a:t>
            </a:r>
          </a:p>
          <a:p>
            <a:r>
              <a:rPr lang="he-IL" sz="1400" b="1" dirty="0" smtClean="0">
                <a:solidFill>
                  <a:srgbClr val="FF0000"/>
                </a:solidFill>
              </a:rPr>
              <a:t>מס' 58 </a:t>
            </a:r>
            <a:endParaRPr lang="he-IL" sz="1400" b="1" dirty="0" smtClean="0">
              <a:solidFill>
                <a:srgbClr val="FF0000"/>
              </a:solidFill>
            </a:endParaRPr>
          </a:p>
          <a:p>
            <a:endParaRPr lang="he-IL" sz="1400" b="1" dirty="0">
              <a:solidFill>
                <a:srgbClr val="FF0000"/>
              </a:solidFill>
            </a:endParaRPr>
          </a:p>
        </p:txBody>
      </p:sp>
      <p:sp>
        <p:nvSpPr>
          <p:cNvPr id="13" name="מלבן 12"/>
          <p:cNvSpPr/>
          <p:nvPr/>
        </p:nvSpPr>
        <p:spPr>
          <a:xfrm>
            <a:off x="6839745" y="6357958"/>
            <a:ext cx="2089973" cy="276999"/>
          </a:xfrm>
          <a:prstGeom prst="rect">
            <a:avLst/>
          </a:prstGeom>
        </p:spPr>
        <p:txBody>
          <a:bodyPr wrap="square">
            <a:spAutoFit/>
          </a:bodyPr>
          <a:lstStyle/>
          <a:p>
            <a:r>
              <a:rPr lang="he-IL" sz="1200" dirty="0" smtClean="0"/>
              <a:t>ארכיון אוניברסיטת חיפה </a:t>
            </a:r>
            <a:endParaRPr lang="he-IL" sz="1200" dirty="0"/>
          </a:p>
        </p:txBody>
      </p:sp>
      <p:sp>
        <p:nvSpPr>
          <p:cNvPr id="12" name="מציין מיקום של מספר שקופית 11"/>
          <p:cNvSpPr>
            <a:spLocks noGrp="1"/>
          </p:cNvSpPr>
          <p:nvPr>
            <p:ph type="sldNum" sz="quarter" idx="12"/>
          </p:nvPr>
        </p:nvSpPr>
        <p:spPr/>
        <p:txBody>
          <a:bodyPr/>
          <a:lstStyle/>
          <a:p>
            <a:fld id="{DAF22AC9-109E-4E4D-92F9-530E51D9A3A2}" type="slidenum">
              <a:rPr lang="he-IL" smtClean="0"/>
              <a:pPr/>
              <a:t>21</a:t>
            </a:fld>
            <a:endParaRPr lang="he-IL"/>
          </a:p>
        </p:txBody>
      </p:sp>
      <p:sp>
        <p:nvSpPr>
          <p:cNvPr id="15" name="מציין מיקום של כותרת תחתונה 14"/>
          <p:cNvSpPr>
            <a:spLocks noGrp="1"/>
          </p:cNvSpPr>
          <p:nvPr>
            <p:ph type="ftr" sz="quarter" idx="11"/>
          </p:nvPr>
        </p:nvSpPr>
        <p:spPr>
          <a:xfrm>
            <a:off x="3500430" y="6492875"/>
            <a:ext cx="2895600" cy="365125"/>
          </a:xfrm>
        </p:spPr>
        <p:txBody>
          <a:bodyPr/>
          <a:lstStyle/>
          <a:p>
            <a:r>
              <a:rPr lang="he-IL" dirty="0" smtClean="0"/>
              <a:t>בית המרפסות </a:t>
            </a:r>
            <a:endParaRPr lang="he-IL" dirty="0"/>
          </a:p>
        </p:txBody>
      </p:sp>
      <p:sp>
        <p:nvSpPr>
          <p:cNvPr id="14" name="מלבן 13"/>
          <p:cNvSpPr/>
          <p:nvPr/>
        </p:nvSpPr>
        <p:spPr>
          <a:xfrm>
            <a:off x="6715140" y="1357298"/>
            <a:ext cx="1928826" cy="738664"/>
          </a:xfrm>
          <a:prstGeom prst="rect">
            <a:avLst/>
          </a:prstGeom>
        </p:spPr>
        <p:txBody>
          <a:bodyPr wrap="square">
            <a:spAutoFit/>
          </a:bodyPr>
          <a:lstStyle/>
          <a:p>
            <a:r>
              <a:rPr lang="he-IL" sz="1400" b="1" dirty="0" smtClean="0">
                <a:solidFill>
                  <a:srgbClr val="FF0000"/>
                </a:solidFill>
              </a:rPr>
              <a:t>מפת </a:t>
            </a:r>
            <a:r>
              <a:rPr lang="he-IL" sz="1400" b="1" dirty="0" err="1" smtClean="0">
                <a:solidFill>
                  <a:srgbClr val="FF0000"/>
                </a:solidFill>
              </a:rPr>
              <a:t>דרויינוב</a:t>
            </a:r>
            <a:r>
              <a:rPr lang="he-IL" sz="1400" b="1" dirty="0" smtClean="0">
                <a:solidFill>
                  <a:srgbClr val="FF0000"/>
                </a:solidFill>
              </a:rPr>
              <a:t> </a:t>
            </a:r>
            <a:br>
              <a:rPr lang="he-IL" sz="1400" b="1" dirty="0" smtClean="0">
                <a:solidFill>
                  <a:srgbClr val="FF0000"/>
                </a:solidFill>
              </a:rPr>
            </a:br>
            <a:r>
              <a:rPr lang="he-IL" sz="1400" b="1" dirty="0" smtClean="0">
                <a:solidFill>
                  <a:srgbClr val="FF0000"/>
                </a:solidFill>
              </a:rPr>
              <a:t>השכונות על פי </a:t>
            </a:r>
            <a:r>
              <a:rPr lang="he-IL" sz="1400" b="1" dirty="0" smtClean="0">
                <a:solidFill>
                  <a:srgbClr val="FF0000"/>
                </a:solidFill>
              </a:rPr>
              <a:t>שנות גאולת </a:t>
            </a:r>
            <a:r>
              <a:rPr lang="he-IL" sz="1400" b="1" dirty="0" smtClean="0">
                <a:solidFill>
                  <a:srgbClr val="FF0000"/>
                </a:solidFill>
              </a:rPr>
              <a:t>אדמתן</a:t>
            </a:r>
            <a:endParaRPr lang="he-IL" sz="14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4211960" y="332656"/>
            <a:ext cx="4464496" cy="1008112"/>
          </a:xfrm>
        </p:spPr>
        <p:txBody>
          <a:bodyPr>
            <a:normAutofit fontScale="90000"/>
          </a:bodyPr>
          <a:lstStyle/>
          <a:p>
            <a:r>
              <a:rPr lang="he-IL" sz="1400" dirty="0" smtClean="0">
                <a:solidFill>
                  <a:srgbClr val="FF0000"/>
                </a:solidFill>
                <a:cs typeface="+mn-cs"/>
              </a:rPr>
              <a:t/>
            </a:r>
            <a:br>
              <a:rPr lang="he-IL" sz="1400" dirty="0" smtClean="0">
                <a:solidFill>
                  <a:srgbClr val="FF0000"/>
                </a:solidFill>
                <a:cs typeface="+mn-cs"/>
              </a:rPr>
            </a:br>
            <a:r>
              <a:rPr lang="he-IL" sz="1400" dirty="0" smtClean="0">
                <a:cs typeface="+mn-cs"/>
              </a:rPr>
              <a:t/>
            </a:r>
            <a:br>
              <a:rPr lang="he-IL" sz="1400" dirty="0" smtClean="0">
                <a:cs typeface="+mn-cs"/>
              </a:rPr>
            </a:br>
            <a:r>
              <a:rPr lang="he-IL" sz="1400" dirty="0" smtClean="0">
                <a:cs typeface="+mn-cs"/>
              </a:rPr>
              <a:t> </a:t>
            </a:r>
            <a:br>
              <a:rPr lang="he-IL" sz="1400" dirty="0" smtClean="0">
                <a:cs typeface="+mn-cs"/>
              </a:rPr>
            </a:br>
            <a:r>
              <a:rPr lang="he-IL" sz="1400" dirty="0" smtClean="0"/>
              <a:t> </a:t>
            </a:r>
            <a:r>
              <a:rPr lang="he-IL" sz="1600" dirty="0" smtClean="0">
                <a:solidFill>
                  <a:srgbClr val="FF0000"/>
                </a:solidFill>
                <a:cs typeface="+mn-cs"/>
              </a:rPr>
              <a:t>תל אביב – מפת אזורי הכרזת ה"עיר הלבנה</a:t>
            </a:r>
            <a:r>
              <a:rPr lang="he-IL" sz="1600" b="0" dirty="0" smtClean="0">
                <a:cs typeface="+mn-cs"/>
              </a:rPr>
              <a:t>"</a:t>
            </a:r>
            <a:br>
              <a:rPr lang="he-IL" sz="1600" b="0" dirty="0" smtClean="0">
                <a:cs typeface="+mn-cs"/>
              </a:rPr>
            </a:br>
            <a:r>
              <a:rPr lang="he-IL" sz="1600" b="0" dirty="0" smtClean="0">
                <a:cs typeface="+mn-cs"/>
              </a:rPr>
              <a:t> </a:t>
            </a:r>
            <a:br>
              <a:rPr lang="he-IL" sz="1600" b="0" dirty="0" smtClean="0">
                <a:cs typeface="+mn-cs"/>
              </a:rPr>
            </a:br>
            <a:endParaRPr lang="he-IL" sz="1600" b="0" dirty="0">
              <a:cs typeface="+mn-cs"/>
            </a:endParaRPr>
          </a:p>
        </p:txBody>
      </p:sp>
      <p:pic>
        <p:nvPicPr>
          <p:cNvPr id="47106" name="Picture 2"/>
          <p:cNvPicPr>
            <a:picLocks noChangeAspect="1" noChangeArrowheads="1"/>
          </p:cNvPicPr>
          <p:nvPr/>
        </p:nvPicPr>
        <p:blipFill>
          <a:blip r:embed="rId2" cstate="print"/>
          <a:srcRect/>
          <a:stretch>
            <a:fillRect/>
          </a:stretch>
        </p:blipFill>
        <p:spPr bwMode="auto">
          <a:xfrm>
            <a:off x="-108520" y="-402704"/>
            <a:ext cx="3616171" cy="7260704"/>
          </a:xfrm>
          <a:prstGeom prst="rect">
            <a:avLst/>
          </a:prstGeom>
          <a:noFill/>
          <a:ln w="9525">
            <a:noFill/>
            <a:miter lim="800000"/>
            <a:headEnd/>
            <a:tailEnd/>
          </a:ln>
        </p:spPr>
      </p:pic>
      <p:sp>
        <p:nvSpPr>
          <p:cNvPr id="12" name="אליפסה 11"/>
          <p:cNvSpPr>
            <a:spLocks noChangeArrowheads="1"/>
          </p:cNvSpPr>
          <p:nvPr/>
        </p:nvSpPr>
        <p:spPr bwMode="auto">
          <a:xfrm>
            <a:off x="2195736" y="3789040"/>
            <a:ext cx="1008111" cy="1008385"/>
          </a:xfrm>
          <a:prstGeom prst="ellipse">
            <a:avLst/>
          </a:prstGeom>
          <a:noFill/>
          <a:ln w="50800" algn="ctr">
            <a:solidFill>
              <a:srgbClr val="FF0000"/>
            </a:solidFill>
            <a:round/>
            <a:headEnd/>
            <a:tailEnd/>
          </a:ln>
        </p:spPr>
        <p:txBody>
          <a:bodyPr/>
          <a:lstStyle/>
          <a:p>
            <a:endParaRPr lang="he-IL" altLang="he-IL"/>
          </a:p>
        </p:txBody>
      </p:sp>
      <p:sp>
        <p:nvSpPr>
          <p:cNvPr id="14" name="Rectangle 6"/>
          <p:cNvSpPr>
            <a:spLocks noChangeArrowheads="1"/>
          </p:cNvSpPr>
          <p:nvPr/>
        </p:nvSpPr>
        <p:spPr bwMode="auto">
          <a:xfrm>
            <a:off x="4355976" y="1412776"/>
            <a:ext cx="4359399" cy="2304256"/>
          </a:xfrm>
          <a:prstGeom prst="rect">
            <a:avLst/>
          </a:prstGeom>
          <a:noFill/>
          <a:ln w="9525">
            <a:noFill/>
            <a:miter lim="800000"/>
            <a:headEnd/>
            <a:tailEnd/>
          </a:ln>
        </p:spPr>
        <p:txBody>
          <a:bodyPr anchor="ctr"/>
          <a:lstStyle/>
          <a:p>
            <a:pPr algn="just"/>
            <a:endParaRPr lang="en-US" sz="1200" dirty="0" smtClean="0">
              <a:solidFill>
                <a:schemeClr val="tx1">
                  <a:lumMod val="50000"/>
                  <a:lumOff val="50000"/>
                </a:schemeClr>
              </a:solidFill>
            </a:endParaRPr>
          </a:p>
        </p:txBody>
      </p:sp>
      <p:sp>
        <p:nvSpPr>
          <p:cNvPr id="22" name="מלבן 21"/>
          <p:cNvSpPr/>
          <p:nvPr/>
        </p:nvSpPr>
        <p:spPr>
          <a:xfrm>
            <a:off x="4000496" y="1628800"/>
            <a:ext cx="4429156" cy="4247317"/>
          </a:xfrm>
          <a:prstGeom prst="rect">
            <a:avLst/>
          </a:prstGeom>
        </p:spPr>
        <p:txBody>
          <a:bodyPr wrap="square">
            <a:spAutoFit/>
          </a:bodyPr>
          <a:lstStyle/>
          <a:p>
            <a:pPr>
              <a:lnSpc>
                <a:spcPct val="150000"/>
              </a:lnSpc>
            </a:pPr>
            <a:r>
              <a:rPr lang="he-IL" sz="1200" dirty="0" smtClean="0"/>
              <a:t>אזור ההכרזה מחולק לשלושה אזורים  בכל אחד מהם ריכוז גבוה של מבנים </a:t>
            </a:r>
          </a:p>
          <a:p>
            <a:pPr>
              <a:lnSpc>
                <a:spcPct val="150000"/>
              </a:lnSpc>
            </a:pPr>
            <a:r>
              <a:rPr lang="he-IL" sz="1200" dirty="0" smtClean="0"/>
              <a:t>בסגנון הבינלאומי:</a:t>
            </a:r>
          </a:p>
          <a:p>
            <a:pPr>
              <a:lnSpc>
                <a:spcPct val="150000"/>
              </a:lnSpc>
            </a:pPr>
            <a:endParaRPr lang="he-IL" sz="1200" dirty="0" smtClean="0"/>
          </a:p>
          <a:p>
            <a:pPr>
              <a:lnSpc>
                <a:spcPct val="150000"/>
              </a:lnSpc>
            </a:pPr>
            <a:r>
              <a:rPr lang="he-IL" sz="1200" b="1" dirty="0" smtClean="0"/>
              <a:t>אזור </a:t>
            </a:r>
            <a:r>
              <a:rPr lang="en-US" sz="1200" b="1" dirty="0" smtClean="0"/>
              <a:t>A</a:t>
            </a:r>
            <a:r>
              <a:rPr lang="en-US" sz="1200" dirty="0" smtClean="0"/>
              <a:t> </a:t>
            </a:r>
            <a:endParaRPr lang="he-IL" sz="1200" dirty="0" smtClean="0"/>
          </a:p>
          <a:p>
            <a:pPr>
              <a:lnSpc>
                <a:spcPct val="150000"/>
              </a:lnSpc>
            </a:pPr>
            <a:r>
              <a:rPr lang="he-IL" sz="1200" dirty="0" smtClean="0"/>
              <a:t>העיר הלבנה המרכזית, תחומה ברחובות  שדרות בן ציון, מרמורק ובוגרשוב בדרום, הים  במערב, שדרות בן </a:t>
            </a:r>
            <a:r>
              <a:rPr lang="he-IL" sz="1200" dirty="0" err="1" smtClean="0"/>
              <a:t>גוריון</a:t>
            </a:r>
            <a:r>
              <a:rPr lang="he-IL" sz="1200" dirty="0" smtClean="0"/>
              <a:t> בצפון ואבן גבירול </a:t>
            </a:r>
          </a:p>
          <a:p>
            <a:pPr>
              <a:lnSpc>
                <a:spcPct val="150000"/>
              </a:lnSpc>
            </a:pPr>
            <a:r>
              <a:rPr lang="he-IL" sz="1200" dirty="0" smtClean="0"/>
              <a:t>במזרח.  אזור זה בנוי על טהרת הסגנון הבינלאומי, נבנה  בעיקר בשנות השלושים המאוחרות ובמהלך  שנות הארבעים.</a:t>
            </a:r>
          </a:p>
          <a:p>
            <a:pPr>
              <a:lnSpc>
                <a:spcPct val="150000"/>
              </a:lnSpc>
            </a:pPr>
            <a:r>
              <a:rPr lang="he-IL" sz="1200" b="1" dirty="0" smtClean="0"/>
              <a:t>אזור </a:t>
            </a:r>
            <a:r>
              <a:rPr lang="en-US" sz="1200" b="1" dirty="0" smtClean="0"/>
              <a:t>B</a:t>
            </a:r>
            <a:r>
              <a:rPr lang="en-US" sz="1200" dirty="0" smtClean="0"/>
              <a:t> </a:t>
            </a:r>
            <a:endParaRPr lang="he-IL" sz="1200" dirty="0" smtClean="0"/>
          </a:p>
          <a:p>
            <a:pPr>
              <a:lnSpc>
                <a:spcPct val="150000"/>
              </a:lnSpc>
            </a:pPr>
            <a:r>
              <a:rPr lang="he-IL" sz="1200" dirty="0" smtClean="0"/>
              <a:t>אזור לב העיר ושדרות רוטשילד, נבנה  בעיקר בשנות השלושים.</a:t>
            </a:r>
          </a:p>
          <a:p>
            <a:pPr>
              <a:lnSpc>
                <a:spcPct val="150000"/>
              </a:lnSpc>
            </a:pPr>
            <a:r>
              <a:rPr lang="he-IL" sz="1200" b="1" dirty="0" smtClean="0"/>
              <a:t>אזור </a:t>
            </a:r>
            <a:r>
              <a:rPr lang="en-US" sz="1200" b="1" dirty="0" smtClean="0"/>
              <a:t>C</a:t>
            </a:r>
            <a:r>
              <a:rPr lang="en-US" sz="1200" dirty="0" smtClean="0"/>
              <a:t> </a:t>
            </a:r>
            <a:endParaRPr lang="he-IL" sz="1200" dirty="0" smtClean="0"/>
          </a:p>
          <a:p>
            <a:pPr>
              <a:lnSpc>
                <a:spcPct val="150000"/>
              </a:lnSpc>
            </a:pPr>
            <a:r>
              <a:rPr lang="he-IL" sz="1200" dirty="0" smtClean="0"/>
              <a:t>מתחם ביאליק, מייצג את האדריכלות  המקומית משנות העשרים ואילך. ניתן להבחין  בו בדוגמאות למבנים בסגנון אקלקטי והאר- </a:t>
            </a:r>
            <a:r>
              <a:rPr lang="he-IL" sz="1200" dirty="0" err="1" smtClean="0"/>
              <a:t>דקו</a:t>
            </a:r>
            <a:r>
              <a:rPr lang="he-IL" sz="1200" dirty="0" smtClean="0"/>
              <a:t>,  אך ניכרת בו נוכחות חזקה של הסגנון  הבינלאומי.</a:t>
            </a:r>
            <a:endParaRPr lang="he-IL" sz="1200" dirty="0"/>
          </a:p>
        </p:txBody>
      </p:sp>
      <p:sp>
        <p:nvSpPr>
          <p:cNvPr id="23" name="מלבן 22"/>
          <p:cNvSpPr/>
          <p:nvPr/>
        </p:nvSpPr>
        <p:spPr>
          <a:xfrm>
            <a:off x="6858016" y="6334780"/>
            <a:ext cx="1857388" cy="523220"/>
          </a:xfrm>
          <a:prstGeom prst="rect">
            <a:avLst/>
          </a:prstGeom>
        </p:spPr>
        <p:txBody>
          <a:bodyPr wrap="square">
            <a:spAutoFit/>
          </a:bodyPr>
          <a:lstStyle/>
          <a:p>
            <a:r>
              <a:rPr lang="en-US" sz="1400" dirty="0" smtClean="0"/>
              <a:t>http://www.shimur.org.</a:t>
            </a:r>
            <a:endParaRPr lang="he-IL" sz="1400" dirty="0"/>
          </a:p>
        </p:txBody>
      </p:sp>
      <p:sp>
        <p:nvSpPr>
          <p:cNvPr id="13" name="מציין מיקום של מספר שקופית 12"/>
          <p:cNvSpPr>
            <a:spLocks noGrp="1"/>
          </p:cNvSpPr>
          <p:nvPr>
            <p:ph type="sldNum" sz="quarter" idx="12"/>
          </p:nvPr>
        </p:nvSpPr>
        <p:spPr/>
        <p:txBody>
          <a:bodyPr/>
          <a:lstStyle/>
          <a:p>
            <a:fld id="{DAF22AC9-109E-4E4D-92F9-530E51D9A3A2}" type="slidenum">
              <a:rPr lang="he-IL" smtClean="0"/>
              <a:pPr/>
              <a:t>22</a:t>
            </a:fld>
            <a:endParaRPr lang="he-IL"/>
          </a:p>
        </p:txBody>
      </p:sp>
      <p:sp>
        <p:nvSpPr>
          <p:cNvPr id="15" name="מציין מיקום של כותרת תחתונה 14"/>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2" cstate="print"/>
          <a:srcRect/>
          <a:stretch>
            <a:fillRect/>
          </a:stretch>
        </p:blipFill>
        <p:spPr bwMode="auto">
          <a:xfrm>
            <a:off x="142844" y="3212976"/>
            <a:ext cx="5450995" cy="3645024"/>
          </a:xfrm>
          <a:prstGeom prst="rect">
            <a:avLst/>
          </a:prstGeom>
          <a:noFill/>
          <a:ln w="9525">
            <a:noFill/>
            <a:miter lim="800000"/>
            <a:headEnd/>
            <a:tailEnd/>
          </a:ln>
        </p:spPr>
      </p:pic>
      <p:pic>
        <p:nvPicPr>
          <p:cNvPr id="6" name="Picture 2052"/>
          <p:cNvPicPr>
            <a:picLocks noChangeAspect="1" noChangeArrowheads="1"/>
          </p:cNvPicPr>
          <p:nvPr/>
        </p:nvPicPr>
        <p:blipFill>
          <a:blip r:embed="rId3" cstate="print">
            <a:lum bright="26000" contrast="14000"/>
          </a:blip>
          <a:srcRect/>
          <a:stretch>
            <a:fillRect/>
          </a:stretch>
        </p:blipFill>
        <p:spPr bwMode="auto">
          <a:xfrm>
            <a:off x="1785918" y="0"/>
            <a:ext cx="5436096" cy="3635714"/>
          </a:xfrm>
          <a:prstGeom prst="rect">
            <a:avLst/>
          </a:prstGeom>
          <a:noFill/>
          <a:ln w="9525">
            <a:noFill/>
            <a:miter lim="800000"/>
            <a:headEnd/>
            <a:tailEnd/>
          </a:ln>
        </p:spPr>
      </p:pic>
      <p:sp>
        <p:nvSpPr>
          <p:cNvPr id="4" name="כותרת 3"/>
          <p:cNvSpPr>
            <a:spLocks noGrp="1"/>
          </p:cNvSpPr>
          <p:nvPr>
            <p:ph type="title"/>
          </p:nvPr>
        </p:nvSpPr>
        <p:spPr>
          <a:xfrm>
            <a:off x="7236296" y="620688"/>
            <a:ext cx="1584176" cy="1512168"/>
          </a:xfrm>
        </p:spPr>
        <p:txBody>
          <a:bodyPr>
            <a:normAutofit/>
          </a:bodyPr>
          <a:lstStyle/>
          <a:p>
            <a:r>
              <a:rPr lang="he-IL" sz="1400" dirty="0" smtClean="0">
                <a:solidFill>
                  <a:srgbClr val="FF0000"/>
                </a:solidFill>
                <a:cs typeface="+mn-cs"/>
              </a:rPr>
              <a:t/>
            </a:r>
            <a:br>
              <a:rPr lang="he-IL" sz="1400" dirty="0" smtClean="0">
                <a:solidFill>
                  <a:srgbClr val="FF0000"/>
                </a:solidFill>
                <a:cs typeface="+mn-cs"/>
              </a:rPr>
            </a:br>
            <a:endParaRPr lang="he-IL" sz="1400" dirty="0">
              <a:cs typeface="+mn-cs"/>
            </a:endParaRPr>
          </a:p>
        </p:txBody>
      </p:sp>
      <p:sp>
        <p:nvSpPr>
          <p:cNvPr id="7" name="אליפסה 6"/>
          <p:cNvSpPr>
            <a:spLocks noChangeArrowheads="1"/>
          </p:cNvSpPr>
          <p:nvPr/>
        </p:nvSpPr>
        <p:spPr bwMode="auto">
          <a:xfrm>
            <a:off x="4071934" y="1500174"/>
            <a:ext cx="792088" cy="792361"/>
          </a:xfrm>
          <a:prstGeom prst="ellipse">
            <a:avLst/>
          </a:prstGeom>
          <a:noFill/>
          <a:ln w="50800" algn="ctr">
            <a:solidFill>
              <a:srgbClr val="FF0000"/>
            </a:solidFill>
            <a:round/>
            <a:headEnd/>
            <a:tailEnd/>
          </a:ln>
        </p:spPr>
        <p:txBody>
          <a:bodyPr/>
          <a:lstStyle/>
          <a:p>
            <a:endParaRPr lang="he-IL" altLang="he-IL"/>
          </a:p>
        </p:txBody>
      </p:sp>
      <p:sp>
        <p:nvSpPr>
          <p:cNvPr id="10" name="TextBox 9"/>
          <p:cNvSpPr txBox="1"/>
          <p:nvPr/>
        </p:nvSpPr>
        <p:spPr>
          <a:xfrm>
            <a:off x="6300192" y="692696"/>
            <a:ext cx="2304256" cy="307777"/>
          </a:xfrm>
          <a:prstGeom prst="rect">
            <a:avLst/>
          </a:prstGeom>
          <a:noFill/>
        </p:spPr>
        <p:txBody>
          <a:bodyPr wrap="square" rtlCol="1">
            <a:spAutoFit/>
          </a:bodyPr>
          <a:lstStyle/>
          <a:p>
            <a:r>
              <a:rPr lang="he-IL" sz="1400" b="1" dirty="0" smtClean="0">
                <a:solidFill>
                  <a:srgbClr val="FF0000"/>
                </a:solidFill>
              </a:rPr>
              <a:t>מבט על- סביבה </a:t>
            </a:r>
            <a:endParaRPr lang="he-IL" sz="1400" b="1" dirty="0">
              <a:solidFill>
                <a:srgbClr val="FF0000"/>
              </a:solidFill>
            </a:endParaRPr>
          </a:p>
        </p:txBody>
      </p:sp>
      <p:sp>
        <p:nvSpPr>
          <p:cNvPr id="11" name="מלבן 10"/>
          <p:cNvSpPr/>
          <p:nvPr/>
        </p:nvSpPr>
        <p:spPr>
          <a:xfrm>
            <a:off x="6429388" y="6357958"/>
            <a:ext cx="2376265" cy="369332"/>
          </a:xfrm>
          <a:prstGeom prst="rect">
            <a:avLst/>
          </a:prstGeom>
        </p:spPr>
        <p:txBody>
          <a:bodyPr wrap="square">
            <a:spAutoFit/>
          </a:bodyPr>
          <a:lstStyle/>
          <a:p>
            <a:r>
              <a:rPr lang="en-US" altLang="he-IL" sz="1200" dirty="0" smtClean="0"/>
              <a:t>http://archive-binyan.tel- aviv.gov.i</a:t>
            </a:r>
            <a:r>
              <a:rPr lang="en-US" altLang="he-IL" dirty="0" smtClean="0"/>
              <a:t>l</a:t>
            </a:r>
            <a:endParaRPr lang="he-IL" dirty="0"/>
          </a:p>
        </p:txBody>
      </p:sp>
      <p:sp>
        <p:nvSpPr>
          <p:cNvPr id="15" name="אליפסה 14"/>
          <p:cNvSpPr>
            <a:spLocks noChangeArrowheads="1"/>
          </p:cNvSpPr>
          <p:nvPr/>
        </p:nvSpPr>
        <p:spPr bwMode="auto">
          <a:xfrm>
            <a:off x="2357422" y="4714884"/>
            <a:ext cx="792088" cy="792361"/>
          </a:xfrm>
          <a:prstGeom prst="ellipse">
            <a:avLst/>
          </a:prstGeom>
          <a:noFill/>
          <a:ln w="50800" algn="ctr">
            <a:solidFill>
              <a:srgbClr val="FF0000"/>
            </a:solidFill>
            <a:round/>
            <a:headEnd/>
            <a:tailEnd/>
          </a:ln>
        </p:spPr>
        <p:txBody>
          <a:bodyPr/>
          <a:lstStyle/>
          <a:p>
            <a:endParaRPr lang="he-IL" altLang="he-IL"/>
          </a:p>
        </p:txBody>
      </p:sp>
      <p:sp>
        <p:nvSpPr>
          <p:cNvPr id="13" name="מציין מיקום של מספר שקופית 12"/>
          <p:cNvSpPr>
            <a:spLocks noGrp="1"/>
          </p:cNvSpPr>
          <p:nvPr>
            <p:ph type="sldNum" sz="quarter" idx="12"/>
          </p:nvPr>
        </p:nvSpPr>
        <p:spPr/>
        <p:txBody>
          <a:bodyPr/>
          <a:lstStyle/>
          <a:p>
            <a:fld id="{DAF22AC9-109E-4E4D-92F9-530E51D9A3A2}" type="slidenum">
              <a:rPr lang="he-IL" smtClean="0"/>
              <a:pPr/>
              <a:t>23</a:t>
            </a:fld>
            <a:endParaRPr lang="he-IL" dirty="0"/>
          </a:p>
        </p:txBody>
      </p:sp>
      <p:sp>
        <p:nvSpPr>
          <p:cNvPr id="14" name="מציין מיקום של כותרת תחתונה 13"/>
          <p:cNvSpPr>
            <a:spLocks noGrp="1"/>
          </p:cNvSpPr>
          <p:nvPr>
            <p:ph type="ftr" sz="quarter" idx="11"/>
          </p:nvPr>
        </p:nvSpPr>
        <p:spPr/>
        <p:txBody>
          <a:bodyPr/>
          <a:lstStyle/>
          <a:p>
            <a:r>
              <a:rPr lang="he-IL" dirty="0" smtClean="0"/>
              <a:t>בית המרפסות </a:t>
            </a:r>
            <a:endParaRPr lang="he-IL" dirty="0"/>
          </a:p>
        </p:txBody>
      </p:sp>
      <p:sp>
        <p:nvSpPr>
          <p:cNvPr id="18" name="מלבן 17"/>
          <p:cNvSpPr/>
          <p:nvPr/>
        </p:nvSpPr>
        <p:spPr>
          <a:xfrm>
            <a:off x="2143108" y="357166"/>
            <a:ext cx="1960793" cy="369332"/>
          </a:xfrm>
          <a:prstGeom prst="rect">
            <a:avLst/>
          </a:prstGeom>
        </p:spPr>
        <p:txBody>
          <a:bodyPr wrap="none">
            <a:spAutoFit/>
          </a:bodyPr>
          <a:lstStyle/>
          <a:p>
            <a:r>
              <a:rPr lang="he-IL" b="1" dirty="0" smtClean="0">
                <a:solidFill>
                  <a:srgbClr val="FF0000"/>
                </a:solidFill>
              </a:rPr>
              <a:t>קניון דיזנגוף סנטר </a:t>
            </a:r>
            <a:endParaRPr lang="he-IL" b="1"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21000"/>
          </a:blip>
          <a:srcRect t="14978" b="14978"/>
          <a:stretch>
            <a:fillRect/>
          </a:stretch>
        </p:blipFill>
        <p:spPr bwMode="auto">
          <a:xfrm>
            <a:off x="0" y="-642966"/>
            <a:ext cx="10140619" cy="7605464"/>
          </a:xfrm>
          <a:prstGeom prst="rect">
            <a:avLst/>
          </a:prstGeom>
          <a:noFill/>
          <a:ln w="9525">
            <a:noFill/>
            <a:miter lim="800000"/>
            <a:headEnd/>
            <a:tailEnd/>
          </a:ln>
        </p:spPr>
      </p:pic>
      <p:sp>
        <p:nvSpPr>
          <p:cNvPr id="2" name="כותרת 1"/>
          <p:cNvSpPr>
            <a:spLocks noGrp="1"/>
          </p:cNvSpPr>
          <p:nvPr>
            <p:ph type="title"/>
          </p:nvPr>
        </p:nvSpPr>
        <p:spPr>
          <a:xfrm>
            <a:off x="914400" y="1142984"/>
            <a:ext cx="8229600" cy="1143000"/>
          </a:xfrm>
        </p:spPr>
        <p:txBody>
          <a:bodyPr/>
          <a:lstStyle/>
          <a:p>
            <a:r>
              <a:rPr lang="he-IL" dirty="0" smtClean="0">
                <a:solidFill>
                  <a:srgbClr val="0070C0"/>
                </a:solidFill>
                <a:cs typeface="+mn-cs"/>
              </a:rPr>
              <a:t> </a:t>
            </a:r>
            <a:r>
              <a:rPr lang="he-IL" dirty="0" smtClean="0">
                <a:solidFill>
                  <a:srgbClr val="FF0000"/>
                </a:solidFill>
                <a:cs typeface="+mn-cs"/>
              </a:rPr>
              <a:t>מסמכים היסטוריים </a:t>
            </a:r>
            <a:endParaRPr lang="he-IL" dirty="0">
              <a:solidFill>
                <a:srgbClr val="FF0000"/>
              </a:solidFill>
              <a:cs typeface="+mn-cs"/>
            </a:endParaRPr>
          </a:p>
        </p:txBody>
      </p:sp>
      <p:sp>
        <p:nvSpPr>
          <p:cNvPr id="3" name="מציין מיקום של כותרת תחתונה 2"/>
          <p:cNvSpPr>
            <a:spLocks noGrp="1"/>
          </p:cNvSpPr>
          <p:nvPr>
            <p:ph type="ftr" sz="quarter" idx="11"/>
          </p:nvPr>
        </p:nvSpPr>
        <p:spPr/>
        <p:txBody>
          <a:bodyPr/>
          <a:lstStyle/>
          <a:p>
            <a:r>
              <a:rPr lang="he-IL" dirty="0" smtClean="0"/>
              <a:t>בית המרפסות</a:t>
            </a:r>
            <a:endParaRPr lang="he-IL" dirty="0"/>
          </a:p>
        </p:txBody>
      </p:sp>
      <p:sp>
        <p:nvSpPr>
          <p:cNvPr id="4" name="מציין מיקום של מספר שקופית 3"/>
          <p:cNvSpPr>
            <a:spLocks noGrp="1"/>
          </p:cNvSpPr>
          <p:nvPr>
            <p:ph type="sldNum" sz="quarter" idx="12"/>
          </p:nvPr>
        </p:nvSpPr>
        <p:spPr/>
        <p:txBody>
          <a:bodyPr/>
          <a:lstStyle/>
          <a:p>
            <a:fld id="{DAF22AC9-109E-4E4D-92F9-530E51D9A3A2}" type="slidenum">
              <a:rPr lang="he-IL" smtClean="0"/>
              <a:pPr/>
              <a:t>24</a:t>
            </a:fld>
            <a:endParaRPr lang="he-IL"/>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868144" y="476672"/>
            <a:ext cx="2736304" cy="646331"/>
          </a:xfrm>
          <a:prstGeom prst="rect">
            <a:avLst/>
          </a:prstGeom>
          <a:noFill/>
        </p:spPr>
        <p:txBody>
          <a:bodyPr wrap="square" rtlCol="1">
            <a:spAutoFit/>
          </a:bodyPr>
          <a:lstStyle/>
          <a:p>
            <a:r>
              <a:rPr lang="he-IL" b="1" dirty="0" smtClean="0">
                <a:solidFill>
                  <a:srgbClr val="FF0000"/>
                </a:solidFill>
              </a:rPr>
              <a:t>מסמך ראשון מתועד- </a:t>
            </a:r>
            <a:r>
              <a:rPr lang="en-US" b="1" dirty="0" smtClean="0">
                <a:solidFill>
                  <a:srgbClr val="FF0000"/>
                </a:solidFill>
              </a:rPr>
              <a:t>1931</a:t>
            </a:r>
          </a:p>
          <a:p>
            <a:endParaRPr lang="he-IL" dirty="0">
              <a:solidFill>
                <a:srgbClr val="FF0000"/>
              </a:solidFill>
            </a:endParaRPr>
          </a:p>
        </p:txBody>
      </p:sp>
      <p:pic>
        <p:nvPicPr>
          <p:cNvPr id="33" name="Picture 6"/>
          <p:cNvPicPr>
            <a:picLocks noChangeAspect="1" noChangeArrowheads="1"/>
          </p:cNvPicPr>
          <p:nvPr/>
        </p:nvPicPr>
        <p:blipFill>
          <a:blip r:embed="rId2" cstate="print"/>
          <a:srcRect/>
          <a:stretch>
            <a:fillRect/>
          </a:stretch>
        </p:blipFill>
        <p:spPr bwMode="auto">
          <a:xfrm>
            <a:off x="0" y="142852"/>
            <a:ext cx="5342982" cy="3500462"/>
          </a:xfrm>
          <a:prstGeom prst="rect">
            <a:avLst/>
          </a:prstGeom>
          <a:noFill/>
          <a:ln w="9525">
            <a:noFill/>
            <a:miter lim="800000"/>
            <a:headEnd/>
            <a:tailEnd/>
          </a:ln>
        </p:spPr>
      </p:pic>
      <p:sp>
        <p:nvSpPr>
          <p:cNvPr id="34" name="מלבן 33"/>
          <p:cNvSpPr/>
          <p:nvPr/>
        </p:nvSpPr>
        <p:spPr>
          <a:xfrm>
            <a:off x="1403648" y="548680"/>
            <a:ext cx="2448272" cy="369332"/>
          </a:xfrm>
          <a:prstGeom prst="rect">
            <a:avLst/>
          </a:prstGeom>
        </p:spPr>
        <p:txBody>
          <a:bodyPr wrap="square">
            <a:spAutoFit/>
          </a:bodyPr>
          <a:lstStyle/>
          <a:p>
            <a:r>
              <a:rPr lang="he-IL" b="1" dirty="0" smtClean="0">
                <a:solidFill>
                  <a:srgbClr val="FF0000"/>
                </a:solidFill>
              </a:rPr>
              <a:t>רישיון בנייה - 1934</a:t>
            </a:r>
            <a:endParaRPr lang="he-IL" b="1" dirty="0">
              <a:solidFill>
                <a:srgbClr val="FF0000"/>
              </a:solidFill>
            </a:endParaRPr>
          </a:p>
        </p:txBody>
      </p:sp>
      <p:sp>
        <p:nvSpPr>
          <p:cNvPr id="9" name="מלבן 8"/>
          <p:cNvSpPr/>
          <p:nvPr/>
        </p:nvSpPr>
        <p:spPr>
          <a:xfrm>
            <a:off x="6215074" y="6500834"/>
            <a:ext cx="2627784" cy="276999"/>
          </a:xfrm>
          <a:prstGeom prst="rect">
            <a:avLst/>
          </a:prstGeom>
        </p:spPr>
        <p:txBody>
          <a:bodyPr wrap="square">
            <a:spAutoFit/>
          </a:bodyPr>
          <a:lstStyle/>
          <a:p>
            <a:r>
              <a:rPr lang="en-US" altLang="he-IL" sz="1200" dirty="0" smtClean="0"/>
              <a:t>http://archive-binyan.tel- aviv.gov.il</a:t>
            </a:r>
            <a:endParaRPr lang="he-IL" dirty="0"/>
          </a:p>
        </p:txBody>
      </p:sp>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25</a:t>
            </a:fld>
            <a:endParaRPr lang="he-IL" dirty="0"/>
          </a:p>
        </p:txBody>
      </p:sp>
      <p:sp>
        <p:nvSpPr>
          <p:cNvPr id="11" name="מציין מיקום של כותרת תחתונה 10"/>
          <p:cNvSpPr>
            <a:spLocks noGrp="1"/>
          </p:cNvSpPr>
          <p:nvPr>
            <p:ph type="ftr" sz="quarter" idx="11"/>
          </p:nvPr>
        </p:nvSpPr>
        <p:spPr/>
        <p:txBody>
          <a:bodyPr/>
          <a:lstStyle/>
          <a:p>
            <a:r>
              <a:rPr lang="he-IL" dirty="0" smtClean="0"/>
              <a:t>בית המרפסות</a:t>
            </a:r>
            <a:endParaRPr lang="he-IL" dirty="0"/>
          </a:p>
        </p:txBody>
      </p:sp>
      <p:pic>
        <p:nvPicPr>
          <p:cNvPr id="22" name="Picture 3"/>
          <p:cNvPicPr>
            <a:picLocks noChangeAspect="1" noChangeArrowheads="1"/>
          </p:cNvPicPr>
          <p:nvPr/>
        </p:nvPicPr>
        <p:blipFill>
          <a:blip r:embed="rId3" cstate="print"/>
          <a:srcRect/>
          <a:stretch>
            <a:fillRect/>
          </a:stretch>
        </p:blipFill>
        <p:spPr bwMode="auto">
          <a:xfrm>
            <a:off x="4351080" y="285728"/>
            <a:ext cx="4607368" cy="63198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spect="1" noChangeArrowheads="1"/>
          </p:cNvPicPr>
          <p:nvPr/>
        </p:nvPicPr>
        <p:blipFill>
          <a:blip r:embed="rId2" cstate="print"/>
          <a:srcRect/>
          <a:stretch>
            <a:fillRect/>
          </a:stretch>
        </p:blipFill>
        <p:spPr bwMode="auto">
          <a:xfrm>
            <a:off x="5143264" y="0"/>
            <a:ext cx="3605199" cy="5301208"/>
          </a:xfrm>
          <a:prstGeom prst="rect">
            <a:avLst/>
          </a:prstGeom>
          <a:noFill/>
          <a:ln w="9525">
            <a:noFill/>
            <a:miter lim="800000"/>
            <a:headEnd/>
            <a:tailEnd/>
          </a:ln>
        </p:spPr>
      </p:pic>
      <p:sp>
        <p:nvSpPr>
          <p:cNvPr id="25" name="מלבן 24"/>
          <p:cNvSpPr/>
          <p:nvPr/>
        </p:nvSpPr>
        <p:spPr>
          <a:xfrm>
            <a:off x="5148064" y="5301208"/>
            <a:ext cx="3853092" cy="646331"/>
          </a:xfrm>
          <a:prstGeom prst="rect">
            <a:avLst/>
          </a:prstGeom>
        </p:spPr>
        <p:txBody>
          <a:bodyPr wrap="square">
            <a:spAutoFit/>
          </a:bodyPr>
          <a:lstStyle/>
          <a:p>
            <a:r>
              <a:rPr lang="he-IL" b="1" dirty="0" smtClean="0">
                <a:solidFill>
                  <a:srgbClr val="FF0000"/>
                </a:solidFill>
              </a:rPr>
              <a:t>1935- </a:t>
            </a:r>
            <a:r>
              <a:rPr lang="he-IL" b="1" dirty="0" err="1" smtClean="0">
                <a:solidFill>
                  <a:srgbClr val="FF0000"/>
                </a:solidFill>
              </a:rPr>
              <a:t>רשיון</a:t>
            </a:r>
            <a:r>
              <a:rPr lang="he-IL" b="1" dirty="0" smtClean="0">
                <a:solidFill>
                  <a:srgbClr val="FF0000"/>
                </a:solidFill>
              </a:rPr>
              <a:t> מגרש מס'  1 </a:t>
            </a:r>
          </a:p>
          <a:p>
            <a:r>
              <a:rPr lang="he-IL" b="1" dirty="0" smtClean="0">
                <a:solidFill>
                  <a:srgbClr val="FF0000"/>
                </a:solidFill>
              </a:rPr>
              <a:t>בשכונת משכנות ישראל  </a:t>
            </a:r>
            <a:endParaRPr lang="he-IL" b="1" dirty="0">
              <a:solidFill>
                <a:srgbClr val="FF0000"/>
              </a:solidFill>
            </a:endParaRPr>
          </a:p>
        </p:txBody>
      </p:sp>
      <p:pic>
        <p:nvPicPr>
          <p:cNvPr id="29" name="Picture 8"/>
          <p:cNvPicPr>
            <a:picLocks noChangeAspect="1" noChangeArrowheads="1"/>
          </p:cNvPicPr>
          <p:nvPr/>
        </p:nvPicPr>
        <p:blipFill>
          <a:blip r:embed="rId3" cstate="print"/>
          <a:srcRect/>
          <a:stretch>
            <a:fillRect/>
          </a:stretch>
        </p:blipFill>
        <p:spPr bwMode="auto">
          <a:xfrm>
            <a:off x="179511" y="428605"/>
            <a:ext cx="4777131" cy="6529176"/>
          </a:xfrm>
          <a:prstGeom prst="rect">
            <a:avLst/>
          </a:prstGeom>
          <a:noFill/>
          <a:ln w="9525">
            <a:noFill/>
            <a:miter lim="800000"/>
            <a:headEnd/>
            <a:tailEnd/>
          </a:ln>
        </p:spPr>
      </p:pic>
      <p:sp>
        <p:nvSpPr>
          <p:cNvPr id="31" name="מלבן 30"/>
          <p:cNvSpPr/>
          <p:nvPr/>
        </p:nvSpPr>
        <p:spPr>
          <a:xfrm>
            <a:off x="1000100" y="285728"/>
            <a:ext cx="3929090" cy="369332"/>
          </a:xfrm>
          <a:prstGeom prst="rect">
            <a:avLst/>
          </a:prstGeom>
        </p:spPr>
        <p:txBody>
          <a:bodyPr wrap="square">
            <a:spAutoFit/>
          </a:bodyPr>
          <a:lstStyle/>
          <a:p>
            <a:r>
              <a:rPr lang="he-IL" b="1" dirty="0" smtClean="0">
                <a:solidFill>
                  <a:srgbClr val="FF0000"/>
                </a:solidFill>
              </a:rPr>
              <a:t>1936- חשיבות התכנון  המיוחד של הלר </a:t>
            </a:r>
            <a:endParaRPr lang="he-IL" b="1" dirty="0">
              <a:solidFill>
                <a:srgbClr val="FF0000"/>
              </a:solidFill>
            </a:endParaRPr>
          </a:p>
        </p:txBody>
      </p:sp>
      <p:sp>
        <p:nvSpPr>
          <p:cNvPr id="9" name="מלבן 8"/>
          <p:cNvSpPr/>
          <p:nvPr/>
        </p:nvSpPr>
        <p:spPr>
          <a:xfrm>
            <a:off x="6357950" y="6143644"/>
            <a:ext cx="2448271" cy="276999"/>
          </a:xfrm>
          <a:prstGeom prst="rect">
            <a:avLst/>
          </a:prstGeom>
        </p:spPr>
        <p:txBody>
          <a:bodyPr wrap="square">
            <a:spAutoFit/>
          </a:bodyPr>
          <a:lstStyle/>
          <a:p>
            <a:r>
              <a:rPr lang="en-US" altLang="he-IL" sz="1200" dirty="0" smtClean="0"/>
              <a:t>http://archive-binyan.tel- aviv.gov.il</a:t>
            </a:r>
            <a:endParaRPr lang="he-IL" sz="1200" dirty="0"/>
          </a:p>
        </p:txBody>
      </p:sp>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26</a:t>
            </a:fld>
            <a:endParaRPr lang="he-IL"/>
          </a:p>
        </p:txBody>
      </p:sp>
      <p:sp>
        <p:nvSpPr>
          <p:cNvPr id="11" name="מציין מיקום של כותרת תחתונה 10"/>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noChangeArrowheads="1"/>
          </p:cNvPicPr>
          <p:nvPr/>
        </p:nvPicPr>
        <p:blipFill>
          <a:blip r:embed="rId2" cstate="print"/>
          <a:srcRect/>
          <a:stretch>
            <a:fillRect/>
          </a:stretch>
        </p:blipFill>
        <p:spPr bwMode="auto">
          <a:xfrm>
            <a:off x="428596" y="1928802"/>
            <a:ext cx="3685912" cy="4435402"/>
          </a:xfrm>
          <a:prstGeom prst="rect">
            <a:avLst/>
          </a:prstGeom>
          <a:noFill/>
          <a:ln w="9525">
            <a:noFill/>
            <a:miter lim="800000"/>
            <a:headEnd/>
            <a:tailEnd/>
          </a:ln>
        </p:spPr>
      </p:pic>
      <p:pic>
        <p:nvPicPr>
          <p:cNvPr id="10" name="Picture 7"/>
          <p:cNvPicPr>
            <a:picLocks noChangeAspect="1" noChangeArrowheads="1"/>
          </p:cNvPicPr>
          <p:nvPr/>
        </p:nvPicPr>
        <p:blipFill>
          <a:blip r:embed="rId3" cstate="print"/>
          <a:srcRect/>
          <a:stretch>
            <a:fillRect/>
          </a:stretch>
        </p:blipFill>
        <p:spPr bwMode="auto">
          <a:xfrm>
            <a:off x="857224" y="-785842"/>
            <a:ext cx="5442581" cy="3284984"/>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a:stretch>
            <a:fillRect/>
          </a:stretch>
        </p:blipFill>
        <p:spPr bwMode="auto">
          <a:xfrm>
            <a:off x="4929190" y="-77582"/>
            <a:ext cx="4214810" cy="6674856"/>
          </a:xfrm>
          <a:prstGeom prst="rect">
            <a:avLst/>
          </a:prstGeom>
          <a:noFill/>
          <a:ln w="9525">
            <a:noFill/>
            <a:miter lim="800000"/>
            <a:headEnd/>
            <a:tailEnd/>
          </a:ln>
        </p:spPr>
      </p:pic>
      <p:sp>
        <p:nvSpPr>
          <p:cNvPr id="7" name="מלבן 6"/>
          <p:cNvSpPr/>
          <p:nvPr/>
        </p:nvSpPr>
        <p:spPr>
          <a:xfrm>
            <a:off x="4357686" y="332656"/>
            <a:ext cx="4246762" cy="369332"/>
          </a:xfrm>
          <a:prstGeom prst="rect">
            <a:avLst/>
          </a:prstGeom>
        </p:spPr>
        <p:txBody>
          <a:bodyPr wrap="square">
            <a:spAutoFit/>
          </a:bodyPr>
          <a:lstStyle/>
          <a:p>
            <a:r>
              <a:rPr lang="en-US" b="1" dirty="0" smtClean="0">
                <a:solidFill>
                  <a:srgbClr val="FF0000"/>
                </a:solidFill>
              </a:rPr>
              <a:t>1937 </a:t>
            </a:r>
            <a:r>
              <a:rPr lang="he-IL" b="1" dirty="0" smtClean="0">
                <a:solidFill>
                  <a:srgbClr val="FF0000"/>
                </a:solidFill>
              </a:rPr>
              <a:t> -בקשות לאישור פעילות מסחרית </a:t>
            </a:r>
            <a:endParaRPr lang="he-IL" b="1" dirty="0">
              <a:solidFill>
                <a:srgbClr val="FF0000"/>
              </a:solidFill>
            </a:endParaRPr>
          </a:p>
        </p:txBody>
      </p:sp>
      <p:sp>
        <p:nvSpPr>
          <p:cNvPr id="13" name="מלבן 12"/>
          <p:cNvSpPr/>
          <p:nvPr/>
        </p:nvSpPr>
        <p:spPr>
          <a:xfrm>
            <a:off x="6357950" y="6429396"/>
            <a:ext cx="2379113" cy="276999"/>
          </a:xfrm>
          <a:prstGeom prst="rect">
            <a:avLst/>
          </a:prstGeom>
        </p:spPr>
        <p:txBody>
          <a:bodyPr wrap="none">
            <a:spAutoFit/>
          </a:bodyPr>
          <a:lstStyle/>
          <a:p>
            <a:r>
              <a:rPr lang="en-US" altLang="he-IL" sz="1200" dirty="0" smtClean="0"/>
              <a:t>http://archive-binyan.tel- aviv.gov.i</a:t>
            </a:r>
            <a:r>
              <a:rPr lang="en-US" altLang="he-IL" sz="1200" dirty="0" smtClean="0">
                <a:solidFill>
                  <a:schemeClr val="bg1">
                    <a:lumMod val="50000"/>
                  </a:schemeClr>
                </a:solidFill>
              </a:rPr>
              <a:t>l</a:t>
            </a:r>
            <a:endParaRPr lang="he-IL" sz="1200" dirty="0">
              <a:solidFill>
                <a:schemeClr val="bg1">
                  <a:lumMod val="50000"/>
                </a:schemeClr>
              </a:solidFill>
            </a:endParaRPr>
          </a:p>
        </p:txBody>
      </p:sp>
      <p:sp>
        <p:nvSpPr>
          <p:cNvPr id="12" name="מציין מיקום של מספר שקופית 11"/>
          <p:cNvSpPr>
            <a:spLocks noGrp="1"/>
          </p:cNvSpPr>
          <p:nvPr>
            <p:ph type="sldNum" sz="quarter" idx="12"/>
          </p:nvPr>
        </p:nvSpPr>
        <p:spPr/>
        <p:txBody>
          <a:bodyPr/>
          <a:lstStyle/>
          <a:p>
            <a:fld id="{DAF22AC9-109E-4E4D-92F9-530E51D9A3A2}" type="slidenum">
              <a:rPr lang="he-IL" smtClean="0"/>
              <a:pPr/>
              <a:t>27</a:t>
            </a:fld>
            <a:endParaRPr lang="he-IL"/>
          </a:p>
        </p:txBody>
      </p:sp>
      <p:sp>
        <p:nvSpPr>
          <p:cNvPr id="15" name="מציין מיקום של כותרת תחתונה 10"/>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3851920" y="4800600"/>
            <a:ext cx="1152128" cy="566738"/>
          </a:xfrm>
        </p:spPr>
        <p:txBody>
          <a:bodyPr/>
          <a:lstStyle/>
          <a:p>
            <a:endParaRPr lang="he-IL" dirty="0"/>
          </a:p>
        </p:txBody>
      </p:sp>
      <p:sp>
        <p:nvSpPr>
          <p:cNvPr id="24" name="TextBox 23"/>
          <p:cNvSpPr txBox="1"/>
          <p:nvPr/>
        </p:nvSpPr>
        <p:spPr>
          <a:xfrm>
            <a:off x="7020272" y="188640"/>
            <a:ext cx="1512168" cy="923330"/>
          </a:xfrm>
          <a:prstGeom prst="rect">
            <a:avLst/>
          </a:prstGeom>
          <a:noFill/>
        </p:spPr>
        <p:txBody>
          <a:bodyPr wrap="square" rtlCol="1">
            <a:spAutoFit/>
          </a:bodyPr>
          <a:lstStyle/>
          <a:p>
            <a:r>
              <a:rPr lang="en-US" b="1" dirty="0" smtClean="0">
                <a:solidFill>
                  <a:srgbClr val="FF0000"/>
                </a:solidFill>
              </a:rPr>
              <a:t>1938</a:t>
            </a:r>
            <a:endParaRPr lang="he-IL" b="1" dirty="0" smtClean="0">
              <a:solidFill>
                <a:srgbClr val="FF0000"/>
              </a:solidFill>
            </a:endParaRPr>
          </a:p>
          <a:p>
            <a:r>
              <a:rPr lang="he-IL" b="1" dirty="0" smtClean="0">
                <a:solidFill>
                  <a:srgbClr val="FF0000"/>
                </a:solidFill>
              </a:rPr>
              <a:t>בקשה </a:t>
            </a:r>
            <a:r>
              <a:rPr lang="he-IL" b="1" dirty="0" err="1" smtClean="0">
                <a:solidFill>
                  <a:srgbClr val="FF0000"/>
                </a:solidFill>
              </a:rPr>
              <a:t>לרשיון</a:t>
            </a:r>
            <a:r>
              <a:rPr lang="he-IL" b="1" dirty="0" smtClean="0">
                <a:solidFill>
                  <a:srgbClr val="FF0000"/>
                </a:solidFill>
              </a:rPr>
              <a:t> בית המרקחת</a:t>
            </a:r>
            <a:endParaRPr lang="he-IL" b="1" dirty="0">
              <a:solidFill>
                <a:srgbClr val="FF0000"/>
              </a:solidFill>
            </a:endParaRPr>
          </a:p>
        </p:txBody>
      </p:sp>
      <p:sp>
        <p:nvSpPr>
          <p:cNvPr id="11" name="מלבן 10"/>
          <p:cNvSpPr/>
          <p:nvPr/>
        </p:nvSpPr>
        <p:spPr>
          <a:xfrm>
            <a:off x="6357950" y="6215082"/>
            <a:ext cx="2448271" cy="276999"/>
          </a:xfrm>
          <a:prstGeom prst="rect">
            <a:avLst/>
          </a:prstGeom>
        </p:spPr>
        <p:txBody>
          <a:bodyPr wrap="square">
            <a:spAutoFit/>
          </a:bodyPr>
          <a:lstStyle/>
          <a:p>
            <a:r>
              <a:rPr lang="en-US" altLang="he-IL" sz="1200" dirty="0" smtClean="0">
                <a:solidFill>
                  <a:schemeClr val="bg1">
                    <a:lumMod val="50000"/>
                  </a:schemeClr>
                </a:solidFill>
              </a:rPr>
              <a:t>http://archive-binyan.tel- aviv.gov.il</a:t>
            </a:r>
            <a:endParaRPr lang="he-IL" sz="1200" dirty="0">
              <a:solidFill>
                <a:schemeClr val="bg1">
                  <a:lumMod val="50000"/>
                </a:schemeClr>
              </a:solidFill>
            </a:endParaRPr>
          </a:p>
        </p:txBody>
      </p:sp>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28</a:t>
            </a:fld>
            <a:endParaRPr lang="he-IL" dirty="0"/>
          </a:p>
        </p:txBody>
      </p:sp>
      <p:sp>
        <p:nvSpPr>
          <p:cNvPr id="12" name="מציין מיקום של כותרת תחתונה 11"/>
          <p:cNvSpPr>
            <a:spLocks noGrp="1"/>
          </p:cNvSpPr>
          <p:nvPr>
            <p:ph type="ftr" sz="quarter" idx="11"/>
          </p:nvPr>
        </p:nvSpPr>
        <p:spPr/>
        <p:txBody>
          <a:bodyPr/>
          <a:lstStyle/>
          <a:p>
            <a:r>
              <a:rPr lang="he-IL" dirty="0" smtClean="0"/>
              <a:t>בית המרפסות </a:t>
            </a:r>
            <a:endParaRPr lang="he-IL" dirty="0"/>
          </a:p>
        </p:txBody>
      </p:sp>
      <p:pic>
        <p:nvPicPr>
          <p:cNvPr id="28676" name="Picture 4"/>
          <p:cNvPicPr>
            <a:picLocks noChangeAspect="1" noChangeArrowheads="1"/>
          </p:cNvPicPr>
          <p:nvPr/>
        </p:nvPicPr>
        <p:blipFill>
          <a:blip r:embed="rId2" cstate="print"/>
          <a:srcRect/>
          <a:stretch>
            <a:fillRect/>
          </a:stretch>
        </p:blipFill>
        <p:spPr bwMode="auto">
          <a:xfrm>
            <a:off x="1428728" y="70532"/>
            <a:ext cx="4286280" cy="67874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תמונה 2"/>
          <p:cNvSpPr txBox="1">
            <a:spLocks/>
          </p:cNvSpPr>
          <p:nvPr/>
        </p:nvSpPr>
        <p:spPr>
          <a:xfrm>
            <a:off x="1916088" y="773088"/>
            <a:ext cx="5486400" cy="4114800"/>
          </a:xfrm>
          <a:prstGeom prst="rect">
            <a:avLst/>
          </a:prstGeom>
        </p:spPr>
      </p:sp>
      <p:sp>
        <p:nvSpPr>
          <p:cNvPr id="7" name="TextBox 6"/>
          <p:cNvSpPr txBox="1"/>
          <p:nvPr/>
        </p:nvSpPr>
        <p:spPr>
          <a:xfrm>
            <a:off x="1187624" y="5157192"/>
            <a:ext cx="3456384" cy="369332"/>
          </a:xfrm>
          <a:prstGeom prst="rect">
            <a:avLst/>
          </a:prstGeom>
          <a:noFill/>
        </p:spPr>
        <p:txBody>
          <a:bodyPr wrap="square" rtlCol="1">
            <a:spAutoFit/>
          </a:bodyPr>
          <a:lstStyle/>
          <a:p>
            <a:endParaRPr lang="he-IL" dirty="0"/>
          </a:p>
        </p:txBody>
      </p:sp>
      <p:sp>
        <p:nvSpPr>
          <p:cNvPr id="3076" name="Rectangle 4"/>
          <p:cNvSpPr>
            <a:spLocks noChangeArrowheads="1"/>
          </p:cNvSpPr>
          <p:nvPr/>
        </p:nvSpPr>
        <p:spPr bwMode="auto">
          <a:xfrm>
            <a:off x="8883993" y="-138499"/>
            <a:ext cx="26000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he-IL"/>
          </a:p>
        </p:txBody>
      </p:sp>
      <p:pic>
        <p:nvPicPr>
          <p:cNvPr id="32770" name="Picture 2"/>
          <p:cNvPicPr>
            <a:picLocks noChangeAspect="1" noChangeArrowheads="1"/>
          </p:cNvPicPr>
          <p:nvPr/>
        </p:nvPicPr>
        <p:blipFill>
          <a:blip r:embed="rId2" cstate="print"/>
          <a:srcRect/>
          <a:stretch>
            <a:fillRect/>
          </a:stretch>
        </p:blipFill>
        <p:spPr bwMode="auto">
          <a:xfrm>
            <a:off x="1857356" y="1071546"/>
            <a:ext cx="5437695" cy="4536505"/>
          </a:xfrm>
          <a:prstGeom prst="rect">
            <a:avLst/>
          </a:prstGeom>
          <a:noFill/>
          <a:ln w="9525">
            <a:noFill/>
            <a:miter lim="800000"/>
            <a:headEnd/>
            <a:tailEnd/>
          </a:ln>
        </p:spPr>
      </p:pic>
      <p:sp>
        <p:nvSpPr>
          <p:cNvPr id="15" name="TextBox 14"/>
          <p:cNvSpPr txBox="1"/>
          <p:nvPr/>
        </p:nvSpPr>
        <p:spPr>
          <a:xfrm>
            <a:off x="395536" y="260648"/>
            <a:ext cx="3600400" cy="923330"/>
          </a:xfrm>
          <a:prstGeom prst="rect">
            <a:avLst/>
          </a:prstGeom>
          <a:noFill/>
        </p:spPr>
        <p:txBody>
          <a:bodyPr wrap="square" rtlCol="1">
            <a:spAutoFit/>
          </a:bodyPr>
          <a:lstStyle/>
          <a:p>
            <a:r>
              <a:rPr lang="he-IL" b="1" dirty="0" smtClean="0">
                <a:solidFill>
                  <a:srgbClr val="FF0000"/>
                </a:solidFill>
              </a:rPr>
              <a:t>1957-סוגית סגירת המרפסות</a:t>
            </a:r>
          </a:p>
          <a:p>
            <a:r>
              <a:rPr lang="he-IL" b="1" dirty="0" smtClean="0">
                <a:solidFill>
                  <a:srgbClr val="FF0000"/>
                </a:solidFill>
              </a:rPr>
              <a:t>למרות מדיניות  העירייה-נקבעו עובדות בשטח ונסגרו המרפסות</a:t>
            </a:r>
            <a:endParaRPr lang="he-IL" b="1" dirty="0">
              <a:solidFill>
                <a:srgbClr val="FF0000"/>
              </a:solidFill>
            </a:endParaRPr>
          </a:p>
        </p:txBody>
      </p:sp>
      <p:sp>
        <p:nvSpPr>
          <p:cNvPr id="20" name="מלבן 19"/>
          <p:cNvSpPr/>
          <p:nvPr/>
        </p:nvSpPr>
        <p:spPr>
          <a:xfrm>
            <a:off x="6286512" y="6286520"/>
            <a:ext cx="2448271" cy="276999"/>
          </a:xfrm>
          <a:prstGeom prst="rect">
            <a:avLst/>
          </a:prstGeom>
        </p:spPr>
        <p:txBody>
          <a:bodyPr wrap="square">
            <a:spAutoFit/>
          </a:bodyPr>
          <a:lstStyle/>
          <a:p>
            <a:r>
              <a:rPr lang="en-US" altLang="he-IL" sz="1200" dirty="0" smtClean="0"/>
              <a:t>http://archive-binyan.tel- aviv.gov.il</a:t>
            </a:r>
            <a:endParaRPr lang="he-IL" sz="1200" dirty="0"/>
          </a:p>
        </p:txBody>
      </p:sp>
      <p:sp>
        <p:nvSpPr>
          <p:cNvPr id="17" name="מציין מיקום של מספר שקופית 16"/>
          <p:cNvSpPr>
            <a:spLocks noGrp="1"/>
          </p:cNvSpPr>
          <p:nvPr>
            <p:ph type="sldNum" sz="quarter" idx="12"/>
          </p:nvPr>
        </p:nvSpPr>
        <p:spPr/>
        <p:txBody>
          <a:bodyPr/>
          <a:lstStyle/>
          <a:p>
            <a:fld id="{DAF22AC9-109E-4E4D-92F9-530E51D9A3A2}" type="slidenum">
              <a:rPr lang="he-IL" smtClean="0"/>
              <a:pPr/>
              <a:t>29</a:t>
            </a:fld>
            <a:endParaRPr lang="he-IL" dirty="0"/>
          </a:p>
        </p:txBody>
      </p:sp>
      <p:sp>
        <p:nvSpPr>
          <p:cNvPr id="18" name="מציין מיקום של כותרת תחתונה 17"/>
          <p:cNvSpPr>
            <a:spLocks noGrp="1"/>
          </p:cNvSpPr>
          <p:nvPr>
            <p:ph type="ftr" sz="quarter" idx="11"/>
          </p:nvPr>
        </p:nvSpPr>
        <p:spPr/>
        <p:txBody>
          <a:bodyPr/>
          <a:lstStyle/>
          <a:p>
            <a:r>
              <a:rPr lang="he-IL" dirty="0" smtClean="0"/>
              <a:t>בית המרפסות </a:t>
            </a:r>
            <a:endParaRPr lang="he-IL" dirty="0"/>
          </a:p>
        </p:txBody>
      </p:sp>
      <p:sp>
        <p:nvSpPr>
          <p:cNvPr id="28" name="מלבן 27"/>
          <p:cNvSpPr/>
          <p:nvPr/>
        </p:nvSpPr>
        <p:spPr>
          <a:xfrm>
            <a:off x="3357554" y="5214950"/>
            <a:ext cx="2571768" cy="649212"/>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9" name="מלבן 28"/>
          <p:cNvSpPr/>
          <p:nvPr/>
        </p:nvSpPr>
        <p:spPr>
          <a:xfrm>
            <a:off x="1928794" y="2928934"/>
            <a:ext cx="5357850" cy="649212"/>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p:cNvSpPr>
            <a:spLocks noGrp="1"/>
          </p:cNvSpPr>
          <p:nvPr>
            <p:ph type="title"/>
          </p:nvPr>
        </p:nvSpPr>
        <p:spPr>
          <a:xfrm>
            <a:off x="6357950" y="1071546"/>
            <a:ext cx="1928826" cy="504056"/>
          </a:xfrm>
        </p:spPr>
        <p:txBody>
          <a:bodyPr>
            <a:normAutofit/>
          </a:bodyPr>
          <a:lstStyle/>
          <a:p>
            <a:r>
              <a:rPr lang="he-IL" sz="1800" dirty="0" smtClean="0">
                <a:cs typeface="+mn-cs"/>
              </a:rPr>
              <a:t>1.מבוא </a:t>
            </a:r>
            <a:endParaRPr lang="he-IL" sz="1800" dirty="0">
              <a:cs typeface="+mn-cs"/>
            </a:endParaRPr>
          </a:p>
        </p:txBody>
      </p:sp>
      <p:sp>
        <p:nvSpPr>
          <p:cNvPr id="6" name="מציין מיקום טקסט 5"/>
          <p:cNvSpPr>
            <a:spLocks noGrp="1"/>
          </p:cNvSpPr>
          <p:nvPr>
            <p:ph type="body" idx="1"/>
          </p:nvPr>
        </p:nvSpPr>
        <p:spPr>
          <a:xfrm>
            <a:off x="785786" y="1214422"/>
            <a:ext cx="7643866" cy="3388366"/>
          </a:xfrm>
        </p:spPr>
        <p:txBody>
          <a:bodyPr>
            <a:normAutofit fontScale="25000" lnSpcReduction="20000"/>
          </a:bodyPr>
          <a:lstStyle/>
          <a:p>
            <a:endParaRPr lang="he-IL" sz="1400" dirty="0" smtClean="0"/>
          </a:p>
          <a:p>
            <a:endParaRPr lang="he-IL" sz="1400" dirty="0" smtClean="0"/>
          </a:p>
          <a:p>
            <a:endParaRPr lang="he-IL" sz="1400" dirty="0" smtClean="0"/>
          </a:p>
          <a:p>
            <a:endParaRPr lang="he-IL" sz="1400" dirty="0" smtClean="0"/>
          </a:p>
          <a:p>
            <a:endParaRPr lang="he-IL" sz="1400" dirty="0" smtClean="0"/>
          </a:p>
          <a:p>
            <a:endParaRPr lang="he-IL" sz="1400" dirty="0" smtClean="0"/>
          </a:p>
          <a:p>
            <a:endParaRPr lang="he-IL" sz="1400" dirty="0" smtClean="0"/>
          </a:p>
          <a:p>
            <a:endParaRPr lang="he-IL" sz="1400" dirty="0" smtClean="0"/>
          </a:p>
          <a:p>
            <a:pPr>
              <a:lnSpc>
                <a:spcPct val="170000"/>
              </a:lnSpc>
            </a:pPr>
            <a:endParaRPr lang="he-IL" sz="4800" dirty="0" smtClean="0"/>
          </a:p>
          <a:p>
            <a:pPr>
              <a:lnSpc>
                <a:spcPct val="170000"/>
              </a:lnSpc>
            </a:pPr>
            <a:endParaRPr lang="he-IL" sz="4800" dirty="0" smtClean="0"/>
          </a:p>
          <a:p>
            <a:pPr>
              <a:lnSpc>
                <a:spcPct val="170000"/>
              </a:lnSpc>
            </a:pPr>
            <a:endParaRPr lang="he-IL" sz="4800" dirty="0" smtClean="0"/>
          </a:p>
          <a:p>
            <a:pPr>
              <a:lnSpc>
                <a:spcPct val="170000"/>
              </a:lnSpc>
            </a:pPr>
            <a:endParaRPr lang="he-IL" sz="4800" dirty="0" smtClean="0"/>
          </a:p>
          <a:p>
            <a:pPr>
              <a:lnSpc>
                <a:spcPct val="170000"/>
              </a:lnSpc>
            </a:pPr>
            <a:endParaRPr lang="he-IL" sz="4800" dirty="0" smtClean="0"/>
          </a:p>
          <a:p>
            <a:pPr>
              <a:lnSpc>
                <a:spcPct val="170000"/>
              </a:lnSpc>
            </a:pPr>
            <a:endParaRPr lang="he-IL" sz="3200" dirty="0" smtClean="0"/>
          </a:p>
          <a:p>
            <a:pPr>
              <a:lnSpc>
                <a:spcPct val="170000"/>
              </a:lnSpc>
            </a:pPr>
            <a:endParaRPr lang="he-IL" sz="3200" dirty="0" smtClean="0"/>
          </a:p>
          <a:p>
            <a:pPr>
              <a:lnSpc>
                <a:spcPct val="170000"/>
              </a:lnSpc>
            </a:pPr>
            <a:endParaRPr lang="he-IL" sz="3200" dirty="0" smtClean="0"/>
          </a:p>
          <a:p>
            <a:pPr>
              <a:lnSpc>
                <a:spcPct val="170000"/>
              </a:lnSpc>
            </a:pPr>
            <a:endParaRPr lang="he-IL" sz="3200" dirty="0" smtClean="0"/>
          </a:p>
          <a:p>
            <a:pPr>
              <a:lnSpc>
                <a:spcPct val="170000"/>
              </a:lnSpc>
            </a:pPr>
            <a:endParaRPr lang="he-IL" sz="3200" dirty="0" smtClean="0"/>
          </a:p>
          <a:p>
            <a:pPr algn="just">
              <a:lnSpc>
                <a:spcPct val="170000"/>
              </a:lnSpc>
            </a:pPr>
            <a:r>
              <a:rPr lang="he-IL" sz="4800" dirty="0" smtClean="0">
                <a:solidFill>
                  <a:schemeClr val="tx1"/>
                </a:solidFill>
              </a:rPr>
              <a:t> בתיק תיעוד זה , יוצג "</a:t>
            </a:r>
            <a:r>
              <a:rPr lang="he-IL" sz="4800" b="1" dirty="0" smtClean="0">
                <a:solidFill>
                  <a:schemeClr val="tx1"/>
                </a:solidFill>
              </a:rPr>
              <a:t>בית </a:t>
            </a:r>
            <a:r>
              <a:rPr lang="he-IL" sz="4800" b="1" dirty="0" err="1" smtClean="0">
                <a:solidFill>
                  <a:schemeClr val="tx1"/>
                </a:solidFill>
              </a:rPr>
              <a:t>הורנשטיין</a:t>
            </a:r>
            <a:r>
              <a:rPr lang="he-IL" sz="4800" b="1" dirty="0" smtClean="0">
                <a:solidFill>
                  <a:schemeClr val="tx1"/>
                </a:solidFill>
              </a:rPr>
              <a:t>" </a:t>
            </a:r>
            <a:r>
              <a:rPr lang="he-IL" sz="4800" dirty="0" smtClean="0">
                <a:solidFill>
                  <a:schemeClr val="tx1"/>
                </a:solidFill>
              </a:rPr>
              <a:t>,הנקרא גם </a:t>
            </a:r>
            <a:r>
              <a:rPr lang="he-IL" sz="4800" b="1" dirty="0" smtClean="0">
                <a:solidFill>
                  <a:schemeClr val="tx1"/>
                </a:solidFill>
              </a:rPr>
              <a:t>'בית המרפסות</a:t>
            </a:r>
            <a:r>
              <a:rPr lang="he-IL" sz="4800" dirty="0" smtClean="0">
                <a:solidFill>
                  <a:schemeClr val="tx1"/>
                </a:solidFill>
              </a:rPr>
              <a:t>'</a:t>
            </a:r>
            <a:r>
              <a:rPr lang="en-US" sz="4800" dirty="0" smtClean="0">
                <a:solidFill>
                  <a:schemeClr val="tx1"/>
                </a:solidFill>
              </a:rPr>
              <a:t> </a:t>
            </a:r>
            <a:r>
              <a:rPr lang="he-IL" sz="4800" dirty="0" smtClean="0">
                <a:solidFill>
                  <a:schemeClr val="tx1"/>
                </a:solidFill>
              </a:rPr>
              <a:t>ומכונה אף </a:t>
            </a:r>
            <a:r>
              <a:rPr lang="he-IL" sz="4800" b="1" dirty="0" smtClean="0">
                <a:solidFill>
                  <a:schemeClr val="tx1"/>
                </a:solidFill>
              </a:rPr>
              <a:t>'בית הגל'. </a:t>
            </a:r>
            <a:r>
              <a:rPr lang="he-IL" sz="4800" dirty="0" smtClean="0">
                <a:solidFill>
                  <a:schemeClr val="tx1"/>
                </a:solidFill>
              </a:rPr>
              <a:t>המבנה השוכן  בצומת הרחובות דיזנגוף וקינג </a:t>
            </a:r>
            <a:r>
              <a:rPr lang="he-IL" sz="4800" dirty="0" err="1" smtClean="0">
                <a:solidFill>
                  <a:schemeClr val="tx1"/>
                </a:solidFill>
              </a:rPr>
              <a:t>ג'ורג</a:t>
            </a:r>
            <a:r>
              <a:rPr lang="he-IL" sz="4800" dirty="0" smtClean="0">
                <a:solidFill>
                  <a:schemeClr val="tx1"/>
                </a:solidFill>
              </a:rPr>
              <a:t>', במרכזה של העיר תל- אביב. יוצגו איכויותיו וערכיו ההיסטוריים והאדריכליים, ויוצג מיקומו בין המבנים החשובים בתנועת האדריכלות הבינלאומית ששלטה בשנות ה 30 בעיר. הוא נמצא בחלקו הדרומי של  אזור </a:t>
            </a:r>
            <a:r>
              <a:rPr lang="en-US" sz="4800" dirty="0" smtClean="0">
                <a:solidFill>
                  <a:schemeClr val="tx1"/>
                </a:solidFill>
              </a:rPr>
              <a:t>A</a:t>
            </a:r>
            <a:r>
              <a:rPr lang="he-IL" sz="4800" dirty="0" smtClean="0">
                <a:solidFill>
                  <a:schemeClr val="tx1"/>
                </a:solidFill>
              </a:rPr>
              <a:t> שהוכרז על ידי אונסקו לשימור "העיר הלבנה" ,ואף הוכנס לרשימת המבנים לשימור של העירייה כמבנה לשימור.   בחיפוש שערכתי בארכיון העירייה לא נמצא לו תיק תיעוד מסודר, אך נמצאו מסמכים רבים המתעדים את הבניין.  במסמך משנת 1996 לאחר הפיגוע החמור בפורים , נמצאה אסמכתא לכך שהוא מיועד לשימור מחמיר,לאור הנזקים שנגרמו לו, והוא עבר שיפוץ ללא תוספות או שינויים מבניים. ובמסמך שני מאותה שנה ושהוא בין הבניינים הבולטים של תקופת העיר הלבנה. </a:t>
            </a:r>
          </a:p>
          <a:p>
            <a:pPr algn="just"/>
            <a:endParaRPr lang="he-IL" sz="4800" dirty="0" smtClean="0"/>
          </a:p>
          <a:p>
            <a:endParaRPr lang="he-IL" sz="1400" dirty="0" smtClean="0"/>
          </a:p>
          <a:p>
            <a:endParaRPr lang="he-IL" sz="1800" dirty="0" smtClean="0"/>
          </a:p>
          <a:p>
            <a:endParaRPr lang="he-IL" sz="1400" dirty="0" smtClean="0"/>
          </a:p>
          <a:p>
            <a:endParaRPr lang="he-IL" sz="1400" dirty="0" smtClean="0"/>
          </a:p>
          <a:p>
            <a:endParaRPr lang="he-IL" dirty="0" smtClean="0"/>
          </a:p>
          <a:p>
            <a:endParaRPr lang="he-IL" dirty="0" smtClean="0"/>
          </a:p>
          <a:p>
            <a:endParaRPr lang="he-IL" dirty="0" smtClean="0"/>
          </a:p>
          <a:p>
            <a:endParaRPr lang="he-IL" dirty="0"/>
          </a:p>
        </p:txBody>
      </p:sp>
      <p:sp>
        <p:nvSpPr>
          <p:cNvPr id="12" name="מציין מיקום של מספר שקופית 11"/>
          <p:cNvSpPr>
            <a:spLocks noGrp="1"/>
          </p:cNvSpPr>
          <p:nvPr>
            <p:ph type="sldNum" sz="quarter" idx="12"/>
          </p:nvPr>
        </p:nvSpPr>
        <p:spPr/>
        <p:txBody>
          <a:bodyPr/>
          <a:lstStyle/>
          <a:p>
            <a:fld id="{DAF22AC9-109E-4E4D-92F9-530E51D9A3A2}" type="slidenum">
              <a:rPr lang="he-IL" smtClean="0"/>
              <a:pPr/>
              <a:t>3</a:t>
            </a:fld>
            <a:endParaRPr lang="he-IL"/>
          </a:p>
        </p:txBody>
      </p:sp>
      <p:sp>
        <p:nvSpPr>
          <p:cNvPr id="13" name="מציין מיקום של כותרת תחתונה 12"/>
          <p:cNvSpPr>
            <a:spLocks noGrp="1"/>
          </p:cNvSpPr>
          <p:nvPr>
            <p:ph type="ftr" sz="quarter" idx="11"/>
          </p:nvPr>
        </p:nvSpPr>
        <p:spPr/>
        <p:txBody>
          <a:bodyPr/>
          <a:lstStyle/>
          <a:p>
            <a:r>
              <a:rPr lang="he-IL" dirty="0" smtClean="0"/>
              <a:t>בית המרפסות </a:t>
            </a:r>
            <a:endParaRPr lang="he-IL" dirty="0"/>
          </a:p>
        </p:txBody>
      </p:sp>
      <p:pic>
        <p:nvPicPr>
          <p:cNvPr id="14" name="Picture 3" descr="בית הגל בתכנונו של האדריכל וילהלם זאב הלר"/>
          <p:cNvPicPr>
            <a:picLocks noChangeAspect="1" noChangeArrowheads="1"/>
          </p:cNvPicPr>
          <p:nvPr/>
        </p:nvPicPr>
        <p:blipFill>
          <a:blip r:embed="rId2" cstate="print"/>
          <a:srcRect/>
          <a:stretch>
            <a:fillRect/>
          </a:stretch>
        </p:blipFill>
        <p:spPr bwMode="auto">
          <a:xfrm>
            <a:off x="1" y="4054624"/>
            <a:ext cx="3071802" cy="2308506"/>
          </a:xfrm>
          <a:prstGeom prst="rect">
            <a:avLst/>
          </a:prstGeom>
          <a:noFill/>
        </p:spPr>
      </p:pic>
      <p:sp>
        <p:nvSpPr>
          <p:cNvPr id="15" name="מלבן 14"/>
          <p:cNvSpPr/>
          <p:nvPr/>
        </p:nvSpPr>
        <p:spPr>
          <a:xfrm>
            <a:off x="3071802" y="5286388"/>
            <a:ext cx="1571620" cy="677108"/>
          </a:xfrm>
          <a:prstGeom prst="rect">
            <a:avLst/>
          </a:prstGeom>
        </p:spPr>
        <p:txBody>
          <a:bodyPr wrap="square">
            <a:spAutoFit/>
          </a:bodyPr>
          <a:lstStyle/>
          <a:p>
            <a:r>
              <a:rPr lang="he-IL" sz="1400" dirty="0" smtClean="0"/>
              <a:t>הבניין בשנות ה90 </a:t>
            </a:r>
          </a:p>
          <a:p>
            <a:r>
              <a:rPr lang="he-IL" sz="1200" dirty="0" smtClean="0"/>
              <a:t>צילום- עיתון "הארץ"</a:t>
            </a:r>
          </a:p>
          <a:p>
            <a:r>
              <a:rPr lang="he-IL" sz="1200" dirty="0" smtClean="0"/>
              <a:t>תאריך מדויק לא ידוע </a:t>
            </a:r>
            <a:endParaRPr lang="he-IL" sz="1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תמונה 2"/>
          <p:cNvSpPr txBox="1">
            <a:spLocks/>
          </p:cNvSpPr>
          <p:nvPr/>
        </p:nvSpPr>
        <p:spPr>
          <a:xfrm>
            <a:off x="1916088" y="773088"/>
            <a:ext cx="5486400" cy="4114800"/>
          </a:xfrm>
          <a:prstGeom prst="rect">
            <a:avLst/>
          </a:prstGeom>
        </p:spPr>
      </p:sp>
      <p:sp>
        <p:nvSpPr>
          <p:cNvPr id="7" name="TextBox 6"/>
          <p:cNvSpPr txBox="1"/>
          <p:nvPr/>
        </p:nvSpPr>
        <p:spPr>
          <a:xfrm>
            <a:off x="1187624" y="5157192"/>
            <a:ext cx="3456384" cy="369332"/>
          </a:xfrm>
          <a:prstGeom prst="rect">
            <a:avLst/>
          </a:prstGeom>
          <a:noFill/>
        </p:spPr>
        <p:txBody>
          <a:bodyPr wrap="square" rtlCol="1">
            <a:spAutoFit/>
          </a:bodyPr>
          <a:lstStyle/>
          <a:p>
            <a:endParaRPr lang="he-IL" dirty="0"/>
          </a:p>
        </p:txBody>
      </p:sp>
      <p:sp>
        <p:nvSpPr>
          <p:cNvPr id="3076" name="Rectangle 4"/>
          <p:cNvSpPr>
            <a:spLocks noChangeArrowheads="1"/>
          </p:cNvSpPr>
          <p:nvPr/>
        </p:nvSpPr>
        <p:spPr bwMode="auto">
          <a:xfrm>
            <a:off x="8883993" y="-138499"/>
            <a:ext cx="26000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he-IL"/>
          </a:p>
        </p:txBody>
      </p:sp>
      <p:pic>
        <p:nvPicPr>
          <p:cNvPr id="31746" name="Picture 2"/>
          <p:cNvPicPr>
            <a:picLocks noChangeAspect="1" noChangeArrowheads="1"/>
          </p:cNvPicPr>
          <p:nvPr/>
        </p:nvPicPr>
        <p:blipFill>
          <a:blip r:embed="rId2" cstate="print"/>
          <a:srcRect/>
          <a:stretch>
            <a:fillRect/>
          </a:stretch>
        </p:blipFill>
        <p:spPr bwMode="auto">
          <a:xfrm>
            <a:off x="0" y="0"/>
            <a:ext cx="4572000" cy="6566440"/>
          </a:xfrm>
          <a:prstGeom prst="rect">
            <a:avLst/>
          </a:prstGeom>
          <a:noFill/>
          <a:ln w="9525">
            <a:noFill/>
            <a:miter lim="800000"/>
            <a:headEnd/>
            <a:tailEnd/>
          </a:ln>
        </p:spPr>
      </p:pic>
      <p:pic>
        <p:nvPicPr>
          <p:cNvPr id="32772" name="Picture 4" descr="D:\מיכל\שימור\יוסי בן ארצי\מסמכים עבור בית המרפסות\המלצה לשימור].jpg"/>
          <p:cNvPicPr>
            <a:picLocks noChangeAspect="1" noChangeArrowheads="1"/>
          </p:cNvPicPr>
          <p:nvPr/>
        </p:nvPicPr>
        <p:blipFill>
          <a:blip r:embed="rId3" cstate="print"/>
          <a:srcRect/>
          <a:stretch>
            <a:fillRect/>
          </a:stretch>
        </p:blipFill>
        <p:spPr bwMode="auto">
          <a:xfrm>
            <a:off x="5429256" y="1500174"/>
            <a:ext cx="3101451" cy="4437112"/>
          </a:xfrm>
          <a:prstGeom prst="rect">
            <a:avLst/>
          </a:prstGeom>
          <a:noFill/>
        </p:spPr>
      </p:pic>
      <p:sp>
        <p:nvSpPr>
          <p:cNvPr id="19" name="מלבן 18"/>
          <p:cNvSpPr/>
          <p:nvPr/>
        </p:nvSpPr>
        <p:spPr>
          <a:xfrm>
            <a:off x="5000628" y="571480"/>
            <a:ext cx="3429024" cy="646331"/>
          </a:xfrm>
          <a:prstGeom prst="rect">
            <a:avLst/>
          </a:prstGeom>
        </p:spPr>
        <p:txBody>
          <a:bodyPr wrap="square">
            <a:spAutoFit/>
          </a:bodyPr>
          <a:lstStyle/>
          <a:p>
            <a:r>
              <a:rPr lang="en-US" b="1" dirty="0" smtClean="0">
                <a:solidFill>
                  <a:srgbClr val="FF0000"/>
                </a:solidFill>
              </a:rPr>
              <a:t>1996</a:t>
            </a:r>
            <a:r>
              <a:rPr lang="he-IL" b="1" dirty="0" smtClean="0">
                <a:solidFill>
                  <a:srgbClr val="FF0000"/>
                </a:solidFill>
              </a:rPr>
              <a:t> -  לאחר הפיגוע  בצומת</a:t>
            </a:r>
          </a:p>
          <a:p>
            <a:r>
              <a:rPr lang="he-IL" b="1" dirty="0" smtClean="0">
                <a:solidFill>
                  <a:srgbClr val="FF0000"/>
                </a:solidFill>
              </a:rPr>
              <a:t>הכרה בחשיבותו ההיסטורית  </a:t>
            </a:r>
            <a:endParaRPr lang="he-IL" b="1" dirty="0">
              <a:solidFill>
                <a:srgbClr val="FF0000"/>
              </a:solidFill>
            </a:endParaRPr>
          </a:p>
        </p:txBody>
      </p:sp>
      <p:sp>
        <p:nvSpPr>
          <p:cNvPr id="20" name="מלבן 19"/>
          <p:cNvSpPr/>
          <p:nvPr/>
        </p:nvSpPr>
        <p:spPr>
          <a:xfrm>
            <a:off x="5929322" y="6000768"/>
            <a:ext cx="2520280" cy="276999"/>
          </a:xfrm>
          <a:prstGeom prst="rect">
            <a:avLst/>
          </a:prstGeom>
        </p:spPr>
        <p:txBody>
          <a:bodyPr wrap="square">
            <a:spAutoFit/>
          </a:bodyPr>
          <a:lstStyle/>
          <a:p>
            <a:r>
              <a:rPr lang="en-US" altLang="he-IL" sz="1200" dirty="0" smtClean="0"/>
              <a:t>http://archive-binyan.tel- aviv.gov.il</a:t>
            </a:r>
            <a:endParaRPr lang="he-IL" sz="1200" dirty="0"/>
          </a:p>
        </p:txBody>
      </p:sp>
      <p:sp>
        <p:nvSpPr>
          <p:cNvPr id="15" name="מלבן 14"/>
          <p:cNvSpPr/>
          <p:nvPr/>
        </p:nvSpPr>
        <p:spPr>
          <a:xfrm>
            <a:off x="5572132" y="3286124"/>
            <a:ext cx="2714644" cy="792088"/>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7" name="מלבן 16"/>
          <p:cNvSpPr/>
          <p:nvPr/>
        </p:nvSpPr>
        <p:spPr>
          <a:xfrm>
            <a:off x="611560" y="4941168"/>
            <a:ext cx="1368152" cy="144016"/>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17"/>
          <p:cNvSpPr/>
          <p:nvPr/>
        </p:nvSpPr>
        <p:spPr>
          <a:xfrm>
            <a:off x="539552" y="2780928"/>
            <a:ext cx="3312368" cy="288032"/>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ציין מיקום של מספר שקופית 15"/>
          <p:cNvSpPr>
            <a:spLocks noGrp="1"/>
          </p:cNvSpPr>
          <p:nvPr>
            <p:ph type="sldNum" sz="quarter" idx="12"/>
          </p:nvPr>
        </p:nvSpPr>
        <p:spPr/>
        <p:txBody>
          <a:bodyPr/>
          <a:lstStyle/>
          <a:p>
            <a:fld id="{DAF22AC9-109E-4E4D-92F9-530E51D9A3A2}" type="slidenum">
              <a:rPr lang="he-IL" smtClean="0"/>
              <a:pPr/>
              <a:t>30</a:t>
            </a:fld>
            <a:endParaRPr lang="he-IL" dirty="0"/>
          </a:p>
        </p:txBody>
      </p:sp>
      <p:sp>
        <p:nvSpPr>
          <p:cNvPr id="23" name="מציין מיקום של כותרת תחתונה 22"/>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D:\מיכל\שימור\יוסי בן ארצי\מסמכים עבור בית המרפסות\1954 בקשה לשינוי חזית בית מרקחת.jpg"/>
          <p:cNvPicPr>
            <a:picLocks noChangeAspect="1" noChangeArrowheads="1"/>
          </p:cNvPicPr>
          <p:nvPr/>
        </p:nvPicPr>
        <p:blipFill>
          <a:blip r:embed="rId2" cstate="print"/>
          <a:srcRect/>
          <a:stretch>
            <a:fillRect/>
          </a:stretch>
        </p:blipFill>
        <p:spPr bwMode="auto">
          <a:xfrm>
            <a:off x="642910" y="428604"/>
            <a:ext cx="4500594" cy="5823138"/>
          </a:xfrm>
          <a:prstGeom prst="rect">
            <a:avLst/>
          </a:prstGeom>
          <a:noFill/>
        </p:spPr>
      </p:pic>
      <p:pic>
        <p:nvPicPr>
          <p:cNvPr id="35845" name="Picture 5"/>
          <p:cNvPicPr>
            <a:picLocks noChangeAspect="1" noChangeArrowheads="1"/>
          </p:cNvPicPr>
          <p:nvPr/>
        </p:nvPicPr>
        <p:blipFill>
          <a:blip r:embed="rId3" cstate="print"/>
          <a:srcRect/>
          <a:stretch>
            <a:fillRect/>
          </a:stretch>
        </p:blipFill>
        <p:spPr bwMode="auto">
          <a:xfrm>
            <a:off x="5072066" y="928669"/>
            <a:ext cx="3583652" cy="5188505"/>
          </a:xfrm>
          <a:prstGeom prst="rect">
            <a:avLst/>
          </a:prstGeom>
          <a:noFill/>
          <a:ln w="9525">
            <a:noFill/>
            <a:miter lim="800000"/>
            <a:headEnd/>
            <a:tailEnd/>
          </a:ln>
        </p:spPr>
      </p:pic>
      <p:sp>
        <p:nvSpPr>
          <p:cNvPr id="15" name="TextBox 14"/>
          <p:cNvSpPr txBox="1"/>
          <p:nvPr/>
        </p:nvSpPr>
        <p:spPr>
          <a:xfrm>
            <a:off x="5357818" y="357166"/>
            <a:ext cx="3071834" cy="646331"/>
          </a:xfrm>
          <a:prstGeom prst="rect">
            <a:avLst/>
          </a:prstGeom>
          <a:noFill/>
        </p:spPr>
        <p:txBody>
          <a:bodyPr wrap="square" rtlCol="1">
            <a:spAutoFit/>
          </a:bodyPr>
          <a:lstStyle/>
          <a:p>
            <a:r>
              <a:rPr lang="he-IL" b="1" dirty="0" smtClean="0">
                <a:solidFill>
                  <a:srgbClr val="FF0000"/>
                </a:solidFill>
              </a:rPr>
              <a:t>1940 –</a:t>
            </a:r>
            <a:r>
              <a:rPr lang="he-IL" b="1" dirty="0" err="1" smtClean="0">
                <a:solidFill>
                  <a:srgbClr val="FF0000"/>
                </a:solidFill>
              </a:rPr>
              <a:t>  ה</a:t>
            </a:r>
            <a:r>
              <a:rPr lang="he-IL" b="1" dirty="0" smtClean="0">
                <a:solidFill>
                  <a:srgbClr val="FF0000"/>
                </a:solidFill>
              </a:rPr>
              <a:t>ערכת נזקים לאחר הפצצות בזמן המנדט  </a:t>
            </a:r>
            <a:endParaRPr lang="he-IL" b="1" dirty="0">
              <a:solidFill>
                <a:srgbClr val="FF0000"/>
              </a:solidFill>
            </a:endParaRPr>
          </a:p>
        </p:txBody>
      </p:sp>
      <p:sp>
        <p:nvSpPr>
          <p:cNvPr id="17" name="TextBox 16"/>
          <p:cNvSpPr txBox="1"/>
          <p:nvPr/>
        </p:nvSpPr>
        <p:spPr>
          <a:xfrm>
            <a:off x="1142976" y="214290"/>
            <a:ext cx="3357586" cy="369332"/>
          </a:xfrm>
          <a:prstGeom prst="rect">
            <a:avLst/>
          </a:prstGeom>
          <a:noFill/>
        </p:spPr>
        <p:txBody>
          <a:bodyPr wrap="square" rtlCol="1">
            <a:spAutoFit/>
          </a:bodyPr>
          <a:lstStyle/>
          <a:p>
            <a:r>
              <a:rPr lang="he-IL" b="1" dirty="0" smtClean="0"/>
              <a:t>195</a:t>
            </a:r>
            <a:r>
              <a:rPr lang="he-IL" b="1" dirty="0" smtClean="0">
                <a:solidFill>
                  <a:srgbClr val="FF0000"/>
                </a:solidFill>
              </a:rPr>
              <a:t>4-בקשה לשינוי חזית מסחרית </a:t>
            </a:r>
            <a:endParaRPr lang="he-IL" b="1" dirty="0">
              <a:solidFill>
                <a:srgbClr val="FF0000"/>
              </a:solidFill>
            </a:endParaRPr>
          </a:p>
        </p:txBody>
      </p:sp>
      <p:sp>
        <p:nvSpPr>
          <p:cNvPr id="11" name="מלבן 10"/>
          <p:cNvSpPr/>
          <p:nvPr/>
        </p:nvSpPr>
        <p:spPr>
          <a:xfrm>
            <a:off x="6084168" y="5661248"/>
            <a:ext cx="3059832" cy="646331"/>
          </a:xfrm>
          <a:prstGeom prst="rect">
            <a:avLst/>
          </a:prstGeom>
        </p:spPr>
        <p:txBody>
          <a:bodyPr wrap="square">
            <a:spAutoFit/>
          </a:bodyPr>
          <a:lstStyle/>
          <a:p>
            <a:r>
              <a:rPr lang="he-IL" dirty="0" smtClean="0"/>
              <a:t/>
            </a:r>
            <a:br>
              <a:rPr lang="he-IL" dirty="0" smtClean="0"/>
            </a:br>
            <a:endParaRPr lang="he-IL" dirty="0"/>
          </a:p>
        </p:txBody>
      </p:sp>
      <p:sp>
        <p:nvSpPr>
          <p:cNvPr id="18" name="מלבן 17"/>
          <p:cNvSpPr/>
          <p:nvPr/>
        </p:nvSpPr>
        <p:spPr>
          <a:xfrm>
            <a:off x="6429388" y="6357958"/>
            <a:ext cx="2448272" cy="276999"/>
          </a:xfrm>
          <a:prstGeom prst="rect">
            <a:avLst/>
          </a:prstGeom>
        </p:spPr>
        <p:txBody>
          <a:bodyPr wrap="square">
            <a:spAutoFit/>
          </a:bodyPr>
          <a:lstStyle/>
          <a:p>
            <a:r>
              <a:rPr lang="en-US" altLang="he-IL" sz="1200" dirty="0" smtClean="0"/>
              <a:t>http://archive-binyan.tel- aviv.gov.il</a:t>
            </a:r>
            <a:endParaRPr lang="he-IL" sz="1200" dirty="0"/>
          </a:p>
        </p:txBody>
      </p:sp>
      <p:sp>
        <p:nvSpPr>
          <p:cNvPr id="13" name="מציין מיקום של מספר שקופית 12"/>
          <p:cNvSpPr>
            <a:spLocks noGrp="1"/>
          </p:cNvSpPr>
          <p:nvPr>
            <p:ph type="sldNum" sz="quarter" idx="12"/>
          </p:nvPr>
        </p:nvSpPr>
        <p:spPr/>
        <p:txBody>
          <a:bodyPr/>
          <a:lstStyle/>
          <a:p>
            <a:fld id="{DAF22AC9-109E-4E4D-92F9-530E51D9A3A2}" type="slidenum">
              <a:rPr lang="he-IL" smtClean="0"/>
              <a:pPr/>
              <a:t>31</a:t>
            </a:fld>
            <a:endParaRPr lang="he-IL" dirty="0"/>
          </a:p>
        </p:txBody>
      </p:sp>
      <p:sp>
        <p:nvSpPr>
          <p:cNvPr id="14" name="מציין מיקום של כותרת תחתונה 13"/>
          <p:cNvSpPr>
            <a:spLocks noGrp="1"/>
          </p:cNvSpPr>
          <p:nvPr>
            <p:ph type="ftr" sz="quarter" idx="11"/>
          </p:nvPr>
        </p:nvSpPr>
        <p:spPr/>
        <p:txBody>
          <a:bodyPr/>
          <a:lstStyle/>
          <a:p>
            <a:r>
              <a:rPr lang="he-IL" dirty="0" smtClean="0"/>
              <a:t>בית המרפסות  </a:t>
            </a:r>
            <a:endParaRPr lang="he-IL" dirty="0"/>
          </a:p>
        </p:txBody>
      </p:sp>
      <p:sp>
        <p:nvSpPr>
          <p:cNvPr id="19" name="מלבן 18"/>
          <p:cNvSpPr/>
          <p:nvPr/>
        </p:nvSpPr>
        <p:spPr>
          <a:xfrm>
            <a:off x="1071538" y="3357562"/>
            <a:ext cx="3429024" cy="928694"/>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0" name="מלבן 19"/>
          <p:cNvSpPr/>
          <p:nvPr/>
        </p:nvSpPr>
        <p:spPr>
          <a:xfrm>
            <a:off x="5214942" y="857232"/>
            <a:ext cx="3429024" cy="571504"/>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cstate="print"/>
          <a:srcRect/>
          <a:stretch>
            <a:fillRect/>
          </a:stretch>
        </p:blipFill>
        <p:spPr bwMode="auto">
          <a:xfrm>
            <a:off x="1000100" y="-285775"/>
            <a:ext cx="5936626" cy="7143776"/>
          </a:xfrm>
          <a:prstGeom prst="rect">
            <a:avLst/>
          </a:prstGeom>
          <a:noFill/>
          <a:ln w="9525">
            <a:noFill/>
            <a:miter lim="800000"/>
            <a:headEnd/>
            <a:tailEnd/>
          </a:ln>
        </p:spPr>
      </p:pic>
      <p:sp>
        <p:nvSpPr>
          <p:cNvPr id="9" name="TextBox 8"/>
          <p:cNvSpPr txBox="1"/>
          <p:nvPr/>
        </p:nvSpPr>
        <p:spPr>
          <a:xfrm>
            <a:off x="7358082" y="714356"/>
            <a:ext cx="1296144" cy="2031325"/>
          </a:xfrm>
          <a:prstGeom prst="rect">
            <a:avLst/>
          </a:prstGeom>
          <a:noFill/>
        </p:spPr>
        <p:txBody>
          <a:bodyPr wrap="square" rtlCol="1">
            <a:spAutoFit/>
          </a:bodyPr>
          <a:lstStyle/>
          <a:p>
            <a:endParaRPr lang="en-US" dirty="0" smtClean="0"/>
          </a:p>
          <a:p>
            <a:r>
              <a:rPr lang="en-US" dirty="0" smtClean="0"/>
              <a:t>1937</a:t>
            </a:r>
            <a:endParaRPr lang="he-IL" dirty="0" smtClean="0"/>
          </a:p>
          <a:p>
            <a:r>
              <a:rPr lang="he-IL" dirty="0" smtClean="0"/>
              <a:t>בקשה לאישור מבנה עם חזית מסחרית</a:t>
            </a:r>
            <a:endParaRPr lang="en-US" dirty="0" smtClean="0"/>
          </a:p>
        </p:txBody>
      </p:sp>
      <p:sp>
        <p:nvSpPr>
          <p:cNvPr id="11" name="מלבן 10"/>
          <p:cNvSpPr/>
          <p:nvPr/>
        </p:nvSpPr>
        <p:spPr>
          <a:xfrm>
            <a:off x="6084168" y="5661248"/>
            <a:ext cx="3059832" cy="646331"/>
          </a:xfrm>
          <a:prstGeom prst="rect">
            <a:avLst/>
          </a:prstGeom>
        </p:spPr>
        <p:txBody>
          <a:bodyPr wrap="square">
            <a:spAutoFit/>
          </a:bodyPr>
          <a:lstStyle/>
          <a:p>
            <a:r>
              <a:rPr lang="he-IL" dirty="0" smtClean="0"/>
              <a:t/>
            </a:r>
            <a:br>
              <a:rPr lang="he-IL" dirty="0" smtClean="0"/>
            </a:br>
            <a:endParaRPr lang="he-IL" dirty="0"/>
          </a:p>
        </p:txBody>
      </p:sp>
      <p:sp>
        <p:nvSpPr>
          <p:cNvPr id="18" name="מלבן 17"/>
          <p:cNvSpPr/>
          <p:nvPr/>
        </p:nvSpPr>
        <p:spPr>
          <a:xfrm>
            <a:off x="6429388" y="6286520"/>
            <a:ext cx="2448272" cy="276999"/>
          </a:xfrm>
          <a:prstGeom prst="rect">
            <a:avLst/>
          </a:prstGeom>
        </p:spPr>
        <p:txBody>
          <a:bodyPr wrap="square">
            <a:spAutoFit/>
          </a:bodyPr>
          <a:lstStyle/>
          <a:p>
            <a:r>
              <a:rPr lang="en-US" altLang="he-IL" sz="1200" dirty="0" smtClean="0"/>
              <a:t>http://archive-binyan.tel- aviv.gov.il</a:t>
            </a:r>
            <a:endParaRPr lang="he-IL" sz="1200" dirty="0"/>
          </a:p>
        </p:txBody>
      </p:sp>
      <p:sp>
        <p:nvSpPr>
          <p:cNvPr id="13" name="מציין מיקום של מספר שקופית 12"/>
          <p:cNvSpPr>
            <a:spLocks noGrp="1"/>
          </p:cNvSpPr>
          <p:nvPr>
            <p:ph type="sldNum" sz="quarter" idx="12"/>
          </p:nvPr>
        </p:nvSpPr>
        <p:spPr/>
        <p:txBody>
          <a:bodyPr/>
          <a:lstStyle/>
          <a:p>
            <a:fld id="{DAF22AC9-109E-4E4D-92F9-530E51D9A3A2}" type="slidenum">
              <a:rPr lang="he-IL" smtClean="0"/>
              <a:pPr/>
              <a:t>32</a:t>
            </a:fld>
            <a:endParaRPr lang="he-IL" dirty="0"/>
          </a:p>
        </p:txBody>
      </p:sp>
      <p:sp>
        <p:nvSpPr>
          <p:cNvPr id="14" name="מציין מיקום של כותרת תחתונה 13"/>
          <p:cNvSpPr>
            <a:spLocks noGrp="1"/>
          </p:cNvSpPr>
          <p:nvPr>
            <p:ph type="ftr" sz="quarter" idx="11"/>
          </p:nvPr>
        </p:nvSpPr>
        <p:spPr/>
        <p:txBody>
          <a:bodyPr/>
          <a:lstStyle/>
          <a:p>
            <a:r>
              <a:rPr lang="he-IL" dirty="0" smtClean="0"/>
              <a:t>בית המרפסות  </a:t>
            </a:r>
            <a:endParaRPr lang="he-IL" dirty="0"/>
          </a:p>
        </p:txBody>
      </p:sp>
      <p:sp>
        <p:nvSpPr>
          <p:cNvPr id="12" name="מלבן 11"/>
          <p:cNvSpPr/>
          <p:nvPr/>
        </p:nvSpPr>
        <p:spPr>
          <a:xfrm>
            <a:off x="1071538" y="1214422"/>
            <a:ext cx="5500726" cy="714380"/>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429388" y="1000108"/>
            <a:ext cx="2520280" cy="646331"/>
          </a:xfrm>
          <a:prstGeom prst="rect">
            <a:avLst/>
          </a:prstGeom>
          <a:noFill/>
        </p:spPr>
        <p:txBody>
          <a:bodyPr wrap="square" rtlCol="1">
            <a:spAutoFit/>
          </a:bodyPr>
          <a:lstStyle/>
          <a:p>
            <a:r>
              <a:rPr lang="he-IL" dirty="0" smtClean="0">
                <a:solidFill>
                  <a:srgbClr val="FF0000"/>
                </a:solidFill>
              </a:rPr>
              <a:t>2008</a:t>
            </a:r>
          </a:p>
          <a:p>
            <a:r>
              <a:rPr lang="he-IL" dirty="0" smtClean="0">
                <a:solidFill>
                  <a:srgbClr val="FF0000"/>
                </a:solidFill>
              </a:rPr>
              <a:t>הכרזה על המבנה לשימור </a:t>
            </a:r>
            <a:endParaRPr lang="he-IL" dirty="0">
              <a:solidFill>
                <a:srgbClr val="FF0000"/>
              </a:solidFill>
            </a:endParaRPr>
          </a:p>
        </p:txBody>
      </p:sp>
      <p:sp>
        <p:nvSpPr>
          <p:cNvPr id="11" name="מלבן 10"/>
          <p:cNvSpPr/>
          <p:nvPr/>
        </p:nvSpPr>
        <p:spPr>
          <a:xfrm>
            <a:off x="6084168" y="5661248"/>
            <a:ext cx="3059832" cy="646331"/>
          </a:xfrm>
          <a:prstGeom prst="rect">
            <a:avLst/>
          </a:prstGeom>
        </p:spPr>
        <p:txBody>
          <a:bodyPr wrap="square">
            <a:spAutoFit/>
          </a:bodyPr>
          <a:lstStyle/>
          <a:p>
            <a:r>
              <a:rPr lang="he-IL" dirty="0" smtClean="0"/>
              <a:t/>
            </a:r>
            <a:br>
              <a:rPr lang="he-IL" dirty="0" smtClean="0"/>
            </a:br>
            <a:endParaRPr lang="he-IL" dirty="0"/>
          </a:p>
        </p:txBody>
      </p:sp>
      <p:sp>
        <p:nvSpPr>
          <p:cNvPr id="18" name="מלבן 17"/>
          <p:cNvSpPr/>
          <p:nvPr/>
        </p:nvSpPr>
        <p:spPr>
          <a:xfrm>
            <a:off x="6286512" y="6429396"/>
            <a:ext cx="2448272" cy="276999"/>
          </a:xfrm>
          <a:prstGeom prst="rect">
            <a:avLst/>
          </a:prstGeom>
        </p:spPr>
        <p:txBody>
          <a:bodyPr wrap="square">
            <a:spAutoFit/>
          </a:bodyPr>
          <a:lstStyle/>
          <a:p>
            <a:r>
              <a:rPr lang="en-US" altLang="he-IL" sz="1200" dirty="0" smtClean="0"/>
              <a:t>http://archive-binyan.tel- aviv.gov.il</a:t>
            </a:r>
            <a:endParaRPr lang="he-IL" sz="1200" dirty="0"/>
          </a:p>
        </p:txBody>
      </p:sp>
      <p:pic>
        <p:nvPicPr>
          <p:cNvPr id="50178" name="Picture 2"/>
          <p:cNvPicPr>
            <a:picLocks noChangeAspect="1" noChangeArrowheads="1"/>
          </p:cNvPicPr>
          <p:nvPr/>
        </p:nvPicPr>
        <p:blipFill>
          <a:blip r:embed="rId2" cstate="print"/>
          <a:srcRect/>
          <a:stretch>
            <a:fillRect/>
          </a:stretch>
        </p:blipFill>
        <p:spPr bwMode="auto">
          <a:xfrm>
            <a:off x="1643042" y="-142900"/>
            <a:ext cx="4464496" cy="6203708"/>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srcRect/>
          <a:stretch>
            <a:fillRect/>
          </a:stretch>
        </p:blipFill>
        <p:spPr bwMode="auto">
          <a:xfrm>
            <a:off x="683568" y="4365104"/>
            <a:ext cx="8245918" cy="592127"/>
          </a:xfrm>
          <a:prstGeom prst="rect">
            <a:avLst/>
          </a:prstGeom>
          <a:noFill/>
          <a:ln w="9525">
            <a:noFill/>
            <a:miter lim="800000"/>
            <a:headEnd/>
            <a:tailEnd/>
          </a:ln>
        </p:spPr>
      </p:pic>
      <p:sp>
        <p:nvSpPr>
          <p:cNvPr id="14" name="מלבן 13"/>
          <p:cNvSpPr/>
          <p:nvPr/>
        </p:nvSpPr>
        <p:spPr>
          <a:xfrm>
            <a:off x="2786050" y="4000504"/>
            <a:ext cx="2952328" cy="144016"/>
          </a:xfrm>
          <a:prstGeom prst="rect">
            <a:avLst/>
          </a:prstGeom>
          <a:solidFill>
            <a:srgbClr val="FF0000">
              <a:alpha val="15000"/>
            </a:srgbClr>
          </a:solid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he-IL"/>
          </a:p>
        </p:txBody>
      </p:sp>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33</a:t>
            </a:fld>
            <a:endParaRPr lang="he-IL" dirty="0"/>
          </a:p>
        </p:txBody>
      </p:sp>
      <p:sp>
        <p:nvSpPr>
          <p:cNvPr id="13" name="מציין מיקום של כותרת תחתונה 12"/>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21000"/>
          </a:blip>
          <a:srcRect t="14978" b="14978"/>
          <a:stretch>
            <a:fillRect/>
          </a:stretch>
        </p:blipFill>
        <p:spPr bwMode="auto">
          <a:xfrm>
            <a:off x="0" y="-642966"/>
            <a:ext cx="10140619" cy="7605464"/>
          </a:xfrm>
          <a:prstGeom prst="rect">
            <a:avLst/>
          </a:prstGeom>
          <a:noFill/>
          <a:ln w="9525">
            <a:noFill/>
            <a:miter lim="800000"/>
            <a:headEnd/>
            <a:tailEnd/>
          </a:ln>
        </p:spPr>
      </p:pic>
      <p:sp>
        <p:nvSpPr>
          <p:cNvPr id="2" name="כותרת 1"/>
          <p:cNvSpPr>
            <a:spLocks noGrp="1"/>
          </p:cNvSpPr>
          <p:nvPr>
            <p:ph type="title"/>
          </p:nvPr>
        </p:nvSpPr>
        <p:spPr>
          <a:xfrm>
            <a:off x="785786" y="1142984"/>
            <a:ext cx="8229600" cy="1143000"/>
          </a:xfrm>
        </p:spPr>
        <p:txBody>
          <a:bodyPr/>
          <a:lstStyle/>
          <a:p>
            <a:r>
              <a:rPr lang="he-IL" dirty="0" smtClean="0">
                <a:solidFill>
                  <a:srgbClr val="0070C0"/>
                </a:solidFill>
                <a:cs typeface="+mn-cs"/>
              </a:rPr>
              <a:t> </a:t>
            </a:r>
            <a:r>
              <a:rPr lang="he-IL" dirty="0" smtClean="0">
                <a:solidFill>
                  <a:srgbClr val="FF0000"/>
                </a:solidFill>
                <a:cs typeface="+mn-cs"/>
              </a:rPr>
              <a:t>שרטוטים</a:t>
            </a:r>
            <a:endParaRPr lang="he-IL" dirty="0">
              <a:solidFill>
                <a:srgbClr val="FF0000"/>
              </a:solidFill>
              <a:cs typeface="+mn-cs"/>
            </a:endParaRPr>
          </a:p>
        </p:txBody>
      </p:sp>
      <p:sp>
        <p:nvSpPr>
          <p:cNvPr id="3" name="מציין מיקום של כותרת תחתונה 2"/>
          <p:cNvSpPr>
            <a:spLocks noGrp="1"/>
          </p:cNvSpPr>
          <p:nvPr>
            <p:ph type="ftr" sz="quarter" idx="11"/>
          </p:nvPr>
        </p:nvSpPr>
        <p:spPr/>
        <p:txBody>
          <a:bodyPr/>
          <a:lstStyle/>
          <a:p>
            <a:r>
              <a:rPr lang="he-IL" dirty="0" smtClean="0"/>
              <a:t>בית המרפסות</a:t>
            </a:r>
            <a:endParaRPr lang="he-IL" dirty="0"/>
          </a:p>
        </p:txBody>
      </p:sp>
      <p:sp>
        <p:nvSpPr>
          <p:cNvPr id="4" name="מציין מיקום של מספר שקופית 3"/>
          <p:cNvSpPr>
            <a:spLocks noGrp="1"/>
          </p:cNvSpPr>
          <p:nvPr>
            <p:ph type="sldNum" sz="quarter" idx="12"/>
          </p:nvPr>
        </p:nvSpPr>
        <p:spPr/>
        <p:txBody>
          <a:bodyPr/>
          <a:lstStyle/>
          <a:p>
            <a:fld id="{DAF22AC9-109E-4E4D-92F9-530E51D9A3A2}" type="slidenum">
              <a:rPr lang="he-IL" smtClean="0"/>
              <a:pPr/>
              <a:t>34</a:t>
            </a:fld>
            <a:endParaRPr lang="he-IL"/>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5796136" y="5143512"/>
            <a:ext cx="2736304" cy="517736"/>
          </a:xfrm>
        </p:spPr>
        <p:txBody>
          <a:bodyPr>
            <a:normAutofit fontScale="90000"/>
          </a:bodyPr>
          <a:lstStyle/>
          <a:p>
            <a:r>
              <a:rPr lang="he-IL" sz="1600" b="0" dirty="0" smtClean="0">
                <a:cs typeface="+mn-cs"/>
              </a:rPr>
              <a:t>תוכנית מקורית - 1936</a:t>
            </a:r>
            <a:r>
              <a:rPr lang="he-IL" b="0" dirty="0" smtClean="0">
                <a:solidFill>
                  <a:srgbClr val="FF0000"/>
                </a:solidFill>
                <a:cs typeface="+mn-cs"/>
              </a:rPr>
              <a:t> </a:t>
            </a:r>
            <a:r>
              <a:rPr lang="he-IL" dirty="0" smtClean="0">
                <a:solidFill>
                  <a:srgbClr val="FF0000"/>
                </a:solidFill>
              </a:rPr>
              <a:t/>
            </a:r>
            <a:br>
              <a:rPr lang="he-IL" dirty="0" smtClean="0">
                <a:solidFill>
                  <a:srgbClr val="FF0000"/>
                </a:solidFill>
              </a:rPr>
            </a:br>
            <a:endParaRPr lang="he-IL" dirty="0">
              <a:solidFill>
                <a:srgbClr val="FF0000"/>
              </a:solidFill>
            </a:endParaRPr>
          </a:p>
        </p:txBody>
      </p:sp>
      <p:pic>
        <p:nvPicPr>
          <p:cNvPr id="33794" name="Picture 2"/>
          <p:cNvPicPr>
            <a:picLocks noGrp="1" noChangeAspect="1" noChangeArrowheads="1"/>
          </p:cNvPicPr>
          <p:nvPr>
            <p:ph type="pic" idx="1"/>
          </p:nvPr>
        </p:nvPicPr>
        <p:blipFill>
          <a:blip r:embed="rId2" cstate="print"/>
          <a:srcRect t="24861" b="24861"/>
          <a:stretch>
            <a:fillRect/>
          </a:stretch>
        </p:blipFill>
        <p:spPr bwMode="auto">
          <a:xfrm>
            <a:off x="1" y="1988840"/>
            <a:ext cx="5004048" cy="3753036"/>
          </a:xfrm>
          <a:prstGeom prst="rect">
            <a:avLst/>
          </a:prstGeom>
          <a:noFill/>
          <a:ln w="9525">
            <a:noFill/>
            <a:miter lim="800000"/>
            <a:headEnd/>
            <a:tailEnd/>
          </a:ln>
        </p:spPr>
      </p:pic>
      <p:pic>
        <p:nvPicPr>
          <p:cNvPr id="33796" name="Picture 4"/>
          <p:cNvPicPr>
            <a:picLocks noChangeAspect="1" noChangeArrowheads="1"/>
          </p:cNvPicPr>
          <p:nvPr/>
        </p:nvPicPr>
        <p:blipFill>
          <a:blip r:embed="rId3" cstate="print"/>
          <a:srcRect/>
          <a:stretch>
            <a:fillRect/>
          </a:stretch>
        </p:blipFill>
        <p:spPr bwMode="auto">
          <a:xfrm rot="16200000">
            <a:off x="5250136" y="-248844"/>
            <a:ext cx="3645027" cy="4142706"/>
          </a:xfrm>
          <a:prstGeom prst="rect">
            <a:avLst/>
          </a:prstGeom>
          <a:noFill/>
          <a:ln w="9525">
            <a:noFill/>
            <a:miter lim="800000"/>
            <a:headEnd/>
            <a:tailEnd/>
          </a:ln>
        </p:spPr>
      </p:pic>
      <p:sp>
        <p:nvSpPr>
          <p:cNvPr id="12" name="TextBox 11"/>
          <p:cNvSpPr txBox="1"/>
          <p:nvPr/>
        </p:nvSpPr>
        <p:spPr>
          <a:xfrm>
            <a:off x="6876256" y="3844792"/>
            <a:ext cx="1224136" cy="307777"/>
          </a:xfrm>
          <a:prstGeom prst="rect">
            <a:avLst/>
          </a:prstGeom>
          <a:noFill/>
        </p:spPr>
        <p:txBody>
          <a:bodyPr wrap="square" rtlCol="1">
            <a:spAutoFit/>
          </a:bodyPr>
          <a:lstStyle/>
          <a:p>
            <a:r>
              <a:rPr lang="he-IL" sz="1400" dirty="0" smtClean="0"/>
              <a:t>חתך</a:t>
            </a:r>
            <a:endParaRPr lang="he-IL" sz="1400" dirty="0"/>
          </a:p>
        </p:txBody>
      </p:sp>
      <p:sp>
        <p:nvSpPr>
          <p:cNvPr id="18" name="TextBox 17"/>
          <p:cNvSpPr txBox="1"/>
          <p:nvPr/>
        </p:nvSpPr>
        <p:spPr>
          <a:xfrm>
            <a:off x="3851920" y="4869160"/>
            <a:ext cx="1080120" cy="369332"/>
          </a:xfrm>
          <a:prstGeom prst="rect">
            <a:avLst/>
          </a:prstGeom>
          <a:noFill/>
        </p:spPr>
        <p:txBody>
          <a:bodyPr wrap="square" rtlCol="1">
            <a:spAutoFit/>
          </a:bodyPr>
          <a:lstStyle/>
          <a:p>
            <a:r>
              <a:rPr lang="he-IL" dirty="0" smtClean="0">
                <a:solidFill>
                  <a:srgbClr val="FF0000"/>
                </a:solidFill>
              </a:rPr>
              <a:t>  </a:t>
            </a:r>
            <a:endParaRPr lang="he-IL" dirty="0">
              <a:solidFill>
                <a:srgbClr val="FF0000"/>
              </a:solidFill>
            </a:endParaRPr>
          </a:p>
        </p:txBody>
      </p:sp>
      <p:sp>
        <p:nvSpPr>
          <p:cNvPr id="19" name="מלבן 18"/>
          <p:cNvSpPr/>
          <p:nvPr/>
        </p:nvSpPr>
        <p:spPr>
          <a:xfrm>
            <a:off x="971600" y="1340768"/>
            <a:ext cx="2520280" cy="307777"/>
          </a:xfrm>
          <a:prstGeom prst="rect">
            <a:avLst/>
          </a:prstGeom>
        </p:spPr>
        <p:txBody>
          <a:bodyPr wrap="square">
            <a:spAutoFit/>
          </a:bodyPr>
          <a:lstStyle/>
          <a:p>
            <a:r>
              <a:rPr lang="he-IL" sz="1400" dirty="0" smtClean="0"/>
              <a:t>תוכנית קומה טיפוסית </a:t>
            </a:r>
          </a:p>
        </p:txBody>
      </p:sp>
      <p:sp>
        <p:nvSpPr>
          <p:cNvPr id="21" name="מלבן 20"/>
          <p:cNvSpPr/>
          <p:nvPr/>
        </p:nvSpPr>
        <p:spPr>
          <a:xfrm>
            <a:off x="6072198" y="5357826"/>
            <a:ext cx="2483768" cy="276999"/>
          </a:xfrm>
          <a:prstGeom prst="rect">
            <a:avLst/>
          </a:prstGeom>
        </p:spPr>
        <p:txBody>
          <a:bodyPr wrap="square">
            <a:spAutoFit/>
          </a:bodyPr>
          <a:lstStyle/>
          <a:p>
            <a:r>
              <a:rPr lang="en-US" altLang="he-IL" sz="1200" dirty="0" smtClean="0"/>
              <a:t>http://archive-binyan.tel- aviv.gov.il</a:t>
            </a:r>
            <a:endParaRPr lang="he-IL" sz="1200" dirty="0"/>
          </a:p>
        </p:txBody>
      </p:sp>
      <p:sp>
        <p:nvSpPr>
          <p:cNvPr id="11" name="מציין מיקום של מספר שקופית 10"/>
          <p:cNvSpPr>
            <a:spLocks noGrp="1"/>
          </p:cNvSpPr>
          <p:nvPr>
            <p:ph type="sldNum" sz="quarter" idx="12"/>
          </p:nvPr>
        </p:nvSpPr>
        <p:spPr/>
        <p:txBody>
          <a:bodyPr/>
          <a:lstStyle/>
          <a:p>
            <a:fld id="{DAF22AC9-109E-4E4D-92F9-530E51D9A3A2}" type="slidenum">
              <a:rPr lang="he-IL" smtClean="0"/>
              <a:pPr/>
              <a:t>35</a:t>
            </a:fld>
            <a:endParaRPr lang="he-IL" dirty="0"/>
          </a:p>
        </p:txBody>
      </p:sp>
      <p:sp>
        <p:nvSpPr>
          <p:cNvPr id="15" name="מציין מיקום של כותרת תחתונה 14"/>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p:cNvPicPr>
            <a:picLocks noChangeAspect="1" noChangeArrowheads="1"/>
          </p:cNvPicPr>
          <p:nvPr/>
        </p:nvPicPr>
        <p:blipFill>
          <a:blip r:embed="rId2" cstate="print"/>
          <a:srcRect/>
          <a:stretch>
            <a:fillRect/>
          </a:stretch>
        </p:blipFill>
        <p:spPr bwMode="auto">
          <a:xfrm>
            <a:off x="755576" y="548680"/>
            <a:ext cx="3062824" cy="5832648"/>
          </a:xfrm>
          <a:prstGeom prst="rect">
            <a:avLst/>
          </a:prstGeom>
          <a:noFill/>
          <a:ln w="9525">
            <a:noFill/>
            <a:miter lim="800000"/>
            <a:headEnd/>
            <a:tailEnd/>
          </a:ln>
        </p:spPr>
      </p:pic>
      <p:pic>
        <p:nvPicPr>
          <p:cNvPr id="33797" name="Picture 5"/>
          <p:cNvPicPr>
            <a:picLocks noChangeAspect="1" noChangeArrowheads="1"/>
          </p:cNvPicPr>
          <p:nvPr/>
        </p:nvPicPr>
        <p:blipFill>
          <a:blip r:embed="rId3" cstate="print"/>
          <a:srcRect/>
          <a:stretch>
            <a:fillRect/>
          </a:stretch>
        </p:blipFill>
        <p:spPr bwMode="auto">
          <a:xfrm rot="10800000">
            <a:off x="4788024" y="548679"/>
            <a:ext cx="3433382" cy="5091683"/>
          </a:xfrm>
          <a:prstGeom prst="rect">
            <a:avLst/>
          </a:prstGeom>
          <a:noFill/>
          <a:ln w="9525">
            <a:noFill/>
            <a:miter lim="800000"/>
            <a:headEnd/>
            <a:tailEnd/>
          </a:ln>
        </p:spPr>
      </p:pic>
      <p:sp>
        <p:nvSpPr>
          <p:cNvPr id="4" name="כותרת 3"/>
          <p:cNvSpPr>
            <a:spLocks noGrp="1"/>
          </p:cNvSpPr>
          <p:nvPr>
            <p:ph type="title"/>
          </p:nvPr>
        </p:nvSpPr>
        <p:spPr>
          <a:xfrm>
            <a:off x="5143504" y="5715016"/>
            <a:ext cx="3131840" cy="566738"/>
          </a:xfrm>
        </p:spPr>
        <p:txBody>
          <a:bodyPr>
            <a:normAutofit/>
          </a:bodyPr>
          <a:lstStyle/>
          <a:p>
            <a:r>
              <a:rPr lang="he-IL" sz="1400" b="0" dirty="0" smtClean="0">
                <a:cs typeface="+mn-cs"/>
              </a:rPr>
              <a:t>תוכניות מקוריות -1936</a:t>
            </a:r>
            <a:endParaRPr lang="he-IL" sz="1400" b="0" dirty="0">
              <a:cs typeface="+mn-cs"/>
            </a:endParaRPr>
          </a:p>
        </p:txBody>
      </p:sp>
      <p:sp>
        <p:nvSpPr>
          <p:cNvPr id="16" name="מלבן 15"/>
          <p:cNvSpPr/>
          <p:nvPr/>
        </p:nvSpPr>
        <p:spPr>
          <a:xfrm>
            <a:off x="5220073" y="188640"/>
            <a:ext cx="2592288" cy="307777"/>
          </a:xfrm>
          <a:prstGeom prst="rect">
            <a:avLst/>
          </a:prstGeom>
        </p:spPr>
        <p:txBody>
          <a:bodyPr wrap="square">
            <a:spAutoFit/>
          </a:bodyPr>
          <a:lstStyle/>
          <a:p>
            <a:r>
              <a:rPr lang="he-IL" sz="1400" dirty="0" smtClean="0"/>
              <a:t>תוכנית בית המרקחת </a:t>
            </a:r>
            <a:endParaRPr lang="he-IL" sz="1400" dirty="0"/>
          </a:p>
        </p:txBody>
      </p:sp>
      <p:sp>
        <p:nvSpPr>
          <p:cNvPr id="17" name="TextBox 16"/>
          <p:cNvSpPr txBox="1"/>
          <p:nvPr/>
        </p:nvSpPr>
        <p:spPr>
          <a:xfrm>
            <a:off x="1331640" y="188640"/>
            <a:ext cx="1944216" cy="307777"/>
          </a:xfrm>
          <a:prstGeom prst="rect">
            <a:avLst/>
          </a:prstGeom>
          <a:noFill/>
        </p:spPr>
        <p:txBody>
          <a:bodyPr wrap="square" rtlCol="1">
            <a:spAutoFit/>
          </a:bodyPr>
          <a:lstStyle/>
          <a:p>
            <a:r>
              <a:rPr lang="he-IL" sz="1400" dirty="0" smtClean="0"/>
              <a:t>תוכנית סניטרית </a:t>
            </a:r>
            <a:endParaRPr lang="he-IL" sz="1400" dirty="0"/>
          </a:p>
        </p:txBody>
      </p:sp>
      <p:sp>
        <p:nvSpPr>
          <p:cNvPr id="20" name="מלבן 19"/>
          <p:cNvSpPr/>
          <p:nvPr/>
        </p:nvSpPr>
        <p:spPr>
          <a:xfrm>
            <a:off x="5786446" y="6215082"/>
            <a:ext cx="2376264" cy="276999"/>
          </a:xfrm>
          <a:prstGeom prst="rect">
            <a:avLst/>
          </a:prstGeom>
        </p:spPr>
        <p:txBody>
          <a:bodyPr wrap="square">
            <a:spAutoFit/>
          </a:bodyPr>
          <a:lstStyle/>
          <a:p>
            <a:r>
              <a:rPr lang="en-US" altLang="he-IL" sz="1200" dirty="0" smtClean="0"/>
              <a:t>http://archive-binyan.tel- aviv.gov.il</a:t>
            </a:r>
            <a:endParaRPr lang="he-IL" sz="1200" dirty="0" smtClean="0"/>
          </a:p>
        </p:txBody>
      </p:sp>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36</a:t>
            </a:fld>
            <a:endParaRPr lang="he-IL"/>
          </a:p>
        </p:txBody>
      </p:sp>
      <p:sp>
        <p:nvSpPr>
          <p:cNvPr id="11" name="מציין מיקום של כותרת תחתונה 10"/>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p:cNvPicPr>
            <a:picLocks noChangeAspect="1" noChangeArrowheads="1"/>
          </p:cNvPicPr>
          <p:nvPr/>
        </p:nvPicPr>
        <p:blipFill>
          <a:blip r:embed="rId2" cstate="print"/>
          <a:srcRect/>
          <a:stretch>
            <a:fillRect/>
          </a:stretch>
        </p:blipFill>
        <p:spPr bwMode="auto">
          <a:xfrm>
            <a:off x="4714876" y="1142984"/>
            <a:ext cx="3947184" cy="4419866"/>
          </a:xfrm>
          <a:prstGeom prst="rect">
            <a:avLst/>
          </a:prstGeom>
          <a:noFill/>
          <a:ln w="9525">
            <a:noFill/>
            <a:miter lim="800000"/>
            <a:headEnd/>
            <a:tailEnd/>
          </a:ln>
        </p:spPr>
      </p:pic>
      <p:sp>
        <p:nvSpPr>
          <p:cNvPr id="4" name="כותרת 3"/>
          <p:cNvSpPr>
            <a:spLocks noGrp="1"/>
          </p:cNvSpPr>
          <p:nvPr>
            <p:ph type="title"/>
          </p:nvPr>
        </p:nvSpPr>
        <p:spPr>
          <a:xfrm>
            <a:off x="4644008" y="620688"/>
            <a:ext cx="3384376" cy="288032"/>
          </a:xfrm>
        </p:spPr>
        <p:txBody>
          <a:bodyPr>
            <a:normAutofit fontScale="90000"/>
          </a:bodyPr>
          <a:lstStyle/>
          <a:p>
            <a:r>
              <a:rPr lang="he-IL" dirty="0" smtClean="0">
                <a:solidFill>
                  <a:srgbClr val="FF0000"/>
                </a:solidFill>
              </a:rPr>
              <a:t/>
            </a:r>
            <a:br>
              <a:rPr lang="he-IL" dirty="0" smtClean="0">
                <a:solidFill>
                  <a:srgbClr val="FF0000"/>
                </a:solidFill>
              </a:rPr>
            </a:br>
            <a:r>
              <a:rPr lang="he-IL" b="0" dirty="0" smtClean="0">
                <a:cs typeface="+mn-cs"/>
              </a:rPr>
              <a:t>בקשה לבניית מקלט - 194</a:t>
            </a:r>
            <a:r>
              <a:rPr lang="he-IL" b="0" dirty="0" smtClean="0"/>
              <a:t>1</a:t>
            </a:r>
            <a:r>
              <a:rPr lang="he-IL" dirty="0" smtClean="0">
                <a:solidFill>
                  <a:srgbClr val="FF0000"/>
                </a:solidFill>
              </a:rPr>
              <a:t/>
            </a:r>
            <a:br>
              <a:rPr lang="he-IL" dirty="0" smtClean="0">
                <a:solidFill>
                  <a:srgbClr val="FF0000"/>
                </a:solidFill>
              </a:rPr>
            </a:br>
            <a:endParaRPr lang="he-IL" dirty="0"/>
          </a:p>
        </p:txBody>
      </p:sp>
      <p:pic>
        <p:nvPicPr>
          <p:cNvPr id="34820" name="Picture 4"/>
          <p:cNvPicPr>
            <a:picLocks noChangeAspect="1" noChangeArrowheads="1"/>
          </p:cNvPicPr>
          <p:nvPr/>
        </p:nvPicPr>
        <p:blipFill>
          <a:blip r:embed="rId3" cstate="print"/>
          <a:srcRect/>
          <a:stretch>
            <a:fillRect/>
          </a:stretch>
        </p:blipFill>
        <p:spPr bwMode="auto">
          <a:xfrm>
            <a:off x="785786" y="642918"/>
            <a:ext cx="3315448" cy="5214902"/>
          </a:xfrm>
          <a:prstGeom prst="rect">
            <a:avLst/>
          </a:prstGeom>
          <a:noFill/>
          <a:ln w="9525">
            <a:noFill/>
            <a:miter lim="800000"/>
            <a:headEnd/>
            <a:tailEnd/>
          </a:ln>
        </p:spPr>
      </p:pic>
      <p:sp>
        <p:nvSpPr>
          <p:cNvPr id="15" name="TextBox 14"/>
          <p:cNvSpPr txBox="1"/>
          <p:nvPr/>
        </p:nvSpPr>
        <p:spPr>
          <a:xfrm>
            <a:off x="467544" y="332656"/>
            <a:ext cx="2088232" cy="369332"/>
          </a:xfrm>
          <a:prstGeom prst="rect">
            <a:avLst/>
          </a:prstGeom>
          <a:noFill/>
        </p:spPr>
        <p:txBody>
          <a:bodyPr wrap="square" rtlCol="1">
            <a:spAutoFit/>
          </a:bodyPr>
          <a:lstStyle/>
          <a:p>
            <a:r>
              <a:rPr lang="he-IL" dirty="0" smtClean="0"/>
              <a:t>תאריך  לא ידוע</a:t>
            </a:r>
            <a:endParaRPr lang="he-IL" dirty="0"/>
          </a:p>
        </p:txBody>
      </p:sp>
      <p:sp>
        <p:nvSpPr>
          <p:cNvPr id="10" name="מלבן 9"/>
          <p:cNvSpPr/>
          <p:nvPr/>
        </p:nvSpPr>
        <p:spPr>
          <a:xfrm>
            <a:off x="5286380" y="5643578"/>
            <a:ext cx="2880319" cy="276999"/>
          </a:xfrm>
          <a:prstGeom prst="rect">
            <a:avLst/>
          </a:prstGeom>
        </p:spPr>
        <p:txBody>
          <a:bodyPr wrap="square">
            <a:spAutoFit/>
          </a:bodyPr>
          <a:lstStyle/>
          <a:p>
            <a:r>
              <a:rPr lang="en-US" altLang="he-IL" sz="1200" dirty="0" smtClean="0"/>
              <a:t>http://archive-binyan.tel- aviv.gov.il</a:t>
            </a:r>
            <a:endParaRPr lang="he-IL" sz="1200" dirty="0" smtClean="0"/>
          </a:p>
        </p:txBody>
      </p:sp>
      <p:sp>
        <p:nvSpPr>
          <p:cNvPr id="11" name="מציין מיקום של מספר שקופית 10"/>
          <p:cNvSpPr>
            <a:spLocks noGrp="1"/>
          </p:cNvSpPr>
          <p:nvPr>
            <p:ph type="sldNum" sz="quarter" idx="12"/>
          </p:nvPr>
        </p:nvSpPr>
        <p:spPr/>
        <p:txBody>
          <a:bodyPr/>
          <a:lstStyle/>
          <a:p>
            <a:fld id="{DAF22AC9-109E-4E4D-92F9-530E51D9A3A2}" type="slidenum">
              <a:rPr lang="he-IL" smtClean="0"/>
              <a:pPr/>
              <a:t>37</a:t>
            </a:fld>
            <a:endParaRPr lang="he-IL"/>
          </a:p>
        </p:txBody>
      </p:sp>
      <p:sp>
        <p:nvSpPr>
          <p:cNvPr id="12" name="מציין מיקום של כותרת תחתונה 11"/>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116632" y="-392297"/>
          <a:ext cx="10260632" cy="7250297"/>
        </p:xfrm>
        <a:graphic>
          <a:graphicData uri="http://schemas.openxmlformats.org/presentationml/2006/ole">
            <p:oleObj spid="_x0000_s4098" name="Acrobat Document" r:id="rId3" imgW="8020016" imgH="5667355" progId="AcroExch.Document.DC">
              <p:embed/>
            </p:oleObj>
          </a:graphicData>
        </a:graphic>
      </p:graphicFrame>
      <p:sp>
        <p:nvSpPr>
          <p:cNvPr id="3075" name="מלבן 2"/>
          <p:cNvSpPr>
            <a:spLocks noChangeArrowheads="1"/>
          </p:cNvSpPr>
          <p:nvPr/>
        </p:nvSpPr>
        <p:spPr bwMode="auto">
          <a:xfrm>
            <a:off x="6156176" y="1484784"/>
            <a:ext cx="2520281" cy="830997"/>
          </a:xfrm>
          <a:prstGeom prst="rect">
            <a:avLst/>
          </a:prstGeom>
          <a:noFill/>
          <a:ln w="9525">
            <a:noFill/>
            <a:miter lim="800000"/>
            <a:headEnd/>
            <a:tailEnd/>
          </a:ln>
        </p:spPr>
        <p:txBody>
          <a:bodyPr wrap="square">
            <a:spAutoFit/>
          </a:bodyPr>
          <a:lstStyle/>
          <a:p>
            <a:r>
              <a:rPr lang="he-IL" dirty="0">
                <a:cs typeface="Arial" pitchFamily="34" charset="0"/>
              </a:rPr>
              <a:t>חזית  </a:t>
            </a:r>
            <a:r>
              <a:rPr lang="he-IL" dirty="0" err="1">
                <a:cs typeface="Arial" pitchFamily="34" charset="0"/>
              </a:rPr>
              <a:t>לרח</a:t>
            </a:r>
            <a:r>
              <a:rPr lang="he-IL" dirty="0" smtClean="0">
                <a:cs typeface="Arial" pitchFamily="34" charset="0"/>
              </a:rPr>
              <a:t>' קינג </a:t>
            </a:r>
            <a:r>
              <a:rPr lang="he-IL" dirty="0" err="1" smtClean="0">
                <a:cs typeface="Arial" pitchFamily="34" charset="0"/>
              </a:rPr>
              <a:t>ג'ורג</a:t>
            </a:r>
            <a:r>
              <a:rPr lang="he-IL" dirty="0">
                <a:cs typeface="Arial" pitchFamily="34" charset="0"/>
              </a:rPr>
              <a:t>' </a:t>
            </a:r>
          </a:p>
          <a:p>
            <a:r>
              <a:rPr lang="he-IL" dirty="0">
                <a:cs typeface="Arial" pitchFamily="34" charset="0"/>
              </a:rPr>
              <a:t>ללא </a:t>
            </a:r>
            <a:r>
              <a:rPr lang="he-IL" dirty="0" err="1" smtClean="0">
                <a:cs typeface="Arial" pitchFamily="34" charset="0"/>
              </a:rPr>
              <a:t>קנ"מ</a:t>
            </a:r>
            <a:endParaRPr lang="he-IL" dirty="0" smtClean="0">
              <a:cs typeface="Arial" pitchFamily="34" charset="0"/>
            </a:endParaRPr>
          </a:p>
          <a:p>
            <a:r>
              <a:rPr lang="he-IL" sz="1200" dirty="0" smtClean="0">
                <a:cs typeface="Arial" pitchFamily="34" charset="0"/>
              </a:rPr>
              <a:t>שרטוט-מיכל זוהר 2003</a:t>
            </a:r>
            <a:endParaRPr lang="he-IL" sz="2000" b="1" dirty="0">
              <a:cs typeface="Arial" pitchFamily="34" charset="0"/>
            </a:endParaRPr>
          </a:p>
        </p:txBody>
      </p:sp>
      <p:cxnSp>
        <p:nvCxnSpPr>
          <p:cNvPr id="3076" name="מחבר חץ ישר 8"/>
          <p:cNvCxnSpPr>
            <a:cxnSpLocks noChangeShapeType="1"/>
          </p:cNvCxnSpPr>
          <p:nvPr/>
        </p:nvCxnSpPr>
        <p:spPr bwMode="auto">
          <a:xfrm rot="5400000" flipH="1" flipV="1">
            <a:off x="-107177" y="1321567"/>
            <a:ext cx="2071702" cy="25"/>
          </a:xfrm>
          <a:prstGeom prst="straightConnector1">
            <a:avLst/>
          </a:prstGeom>
          <a:noFill/>
          <a:ln w="9525" algn="ctr">
            <a:solidFill>
              <a:srgbClr val="FF0000"/>
            </a:solidFill>
            <a:round/>
            <a:headEnd type="arrow" w="med" len="med"/>
            <a:tailEnd type="arrow" w="med" len="med"/>
          </a:ln>
        </p:spPr>
      </p:cxnSp>
      <p:sp>
        <p:nvSpPr>
          <p:cNvPr id="3077" name="TextBox 9"/>
          <p:cNvSpPr txBox="1">
            <a:spLocks noChangeArrowheads="1"/>
          </p:cNvSpPr>
          <p:nvPr/>
        </p:nvSpPr>
        <p:spPr bwMode="auto">
          <a:xfrm rot="-5400000">
            <a:off x="137598" y="1526699"/>
            <a:ext cx="915987" cy="400110"/>
          </a:xfrm>
          <a:prstGeom prst="rect">
            <a:avLst/>
          </a:prstGeom>
          <a:noFill/>
          <a:ln w="9525">
            <a:noFill/>
            <a:miter lim="800000"/>
            <a:headEnd/>
            <a:tailEnd/>
          </a:ln>
        </p:spPr>
        <p:txBody>
          <a:bodyPr wrap="square">
            <a:spAutoFit/>
          </a:bodyPr>
          <a:lstStyle/>
          <a:p>
            <a:r>
              <a:rPr lang="he-IL" sz="2000" dirty="0" smtClean="0">
                <a:solidFill>
                  <a:srgbClr val="FF0000"/>
                </a:solidFill>
              </a:rPr>
              <a:t>1200</a:t>
            </a:r>
            <a:endParaRPr lang="he-IL" sz="2000" dirty="0">
              <a:solidFill>
                <a:srgbClr val="FF0000"/>
              </a:solidFill>
            </a:endParaRPr>
          </a:p>
        </p:txBody>
      </p:sp>
      <p:sp>
        <p:nvSpPr>
          <p:cNvPr id="6" name="מלבן 5"/>
          <p:cNvSpPr/>
          <p:nvPr/>
        </p:nvSpPr>
        <p:spPr>
          <a:xfrm>
            <a:off x="6084168" y="5949280"/>
            <a:ext cx="3059832" cy="9087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1200" dirty="0" smtClean="0">
                <a:solidFill>
                  <a:srgbClr val="FF0000"/>
                </a:solidFill>
              </a:rPr>
              <a:t>בית  </a:t>
            </a:r>
            <a:r>
              <a:rPr lang="he-IL" sz="1200" dirty="0" err="1" smtClean="0">
                <a:solidFill>
                  <a:srgbClr val="FF0000"/>
                </a:solidFill>
              </a:rPr>
              <a:t>הורנשטיין</a:t>
            </a:r>
            <a:r>
              <a:rPr lang="he-IL" sz="1200" dirty="0" smtClean="0">
                <a:solidFill>
                  <a:srgbClr val="FF0000"/>
                </a:solidFill>
              </a:rPr>
              <a:t/>
            </a:r>
            <a:br>
              <a:rPr lang="he-IL" sz="1200" dirty="0" smtClean="0">
                <a:solidFill>
                  <a:srgbClr val="FF0000"/>
                </a:solidFill>
              </a:rPr>
            </a:br>
            <a:r>
              <a:rPr lang="he-IL" sz="1200" dirty="0" smtClean="0">
                <a:solidFill>
                  <a:srgbClr val="FF0000"/>
                </a:solidFill>
              </a:rPr>
              <a:t>דיזנגוף 54 פינת קינג </a:t>
            </a:r>
            <a:r>
              <a:rPr lang="he-IL" sz="1200" dirty="0" err="1" smtClean="0">
                <a:solidFill>
                  <a:srgbClr val="FF0000"/>
                </a:solidFill>
              </a:rPr>
              <a:t>ג'ורג</a:t>
            </a:r>
            <a:r>
              <a:rPr lang="he-IL" sz="1200" dirty="0" smtClean="0">
                <a:solidFill>
                  <a:srgbClr val="FF0000"/>
                </a:solidFill>
              </a:rPr>
              <a:t>' 68 תל- אביב </a:t>
            </a:r>
            <a:br>
              <a:rPr lang="he-IL" sz="1200" dirty="0" smtClean="0">
                <a:solidFill>
                  <a:srgbClr val="FF0000"/>
                </a:solidFill>
              </a:rPr>
            </a:br>
            <a:r>
              <a:rPr lang="he-IL" sz="1200" dirty="0" smtClean="0">
                <a:solidFill>
                  <a:srgbClr val="FF0000"/>
                </a:solidFill>
              </a:rPr>
              <a:t>אדריכל זאב הלר  </a:t>
            </a:r>
            <a:br>
              <a:rPr lang="he-IL" sz="1200" dirty="0" smtClean="0">
                <a:solidFill>
                  <a:srgbClr val="FF0000"/>
                </a:solidFill>
              </a:rPr>
            </a:br>
            <a:r>
              <a:rPr lang="he-IL" sz="1200" dirty="0" smtClean="0">
                <a:solidFill>
                  <a:srgbClr val="FF0000"/>
                </a:solidFill>
              </a:rPr>
              <a:t>1936</a:t>
            </a:r>
            <a:r>
              <a:rPr lang="he-IL" sz="1200" dirty="0" smtClean="0"/>
              <a:t/>
            </a:r>
            <a:br>
              <a:rPr lang="he-IL" sz="1200" dirty="0" smtClean="0"/>
            </a:br>
            <a:endParaRPr lang="he-IL" sz="1200" dirty="0"/>
          </a:p>
        </p:txBody>
      </p:sp>
      <p:cxnSp>
        <p:nvCxnSpPr>
          <p:cNvPr id="9" name="מחבר חץ ישר 8"/>
          <p:cNvCxnSpPr/>
          <p:nvPr/>
        </p:nvCxnSpPr>
        <p:spPr>
          <a:xfrm>
            <a:off x="1691680" y="3717032"/>
            <a:ext cx="4032448"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03848" y="3429000"/>
            <a:ext cx="1152128" cy="369332"/>
          </a:xfrm>
          <a:prstGeom prst="rect">
            <a:avLst/>
          </a:prstGeom>
          <a:noFill/>
          <a:ln>
            <a:noFill/>
          </a:ln>
        </p:spPr>
        <p:txBody>
          <a:bodyPr wrap="square" rtlCol="1">
            <a:spAutoFit/>
          </a:bodyPr>
          <a:lstStyle/>
          <a:p>
            <a:r>
              <a:rPr lang="he-IL" dirty="0" smtClean="0">
                <a:solidFill>
                  <a:srgbClr val="FF0000"/>
                </a:solidFill>
              </a:rPr>
              <a:t>2300</a:t>
            </a:r>
            <a:endParaRPr lang="he-IL" dirty="0">
              <a:solidFill>
                <a:srgbClr val="FF0000"/>
              </a:solidFill>
            </a:endParaRPr>
          </a:p>
        </p:txBody>
      </p:sp>
      <p:cxnSp>
        <p:nvCxnSpPr>
          <p:cNvPr id="13" name="מחבר חץ ישר 8"/>
          <p:cNvCxnSpPr>
            <a:cxnSpLocks noChangeShapeType="1"/>
          </p:cNvCxnSpPr>
          <p:nvPr/>
        </p:nvCxnSpPr>
        <p:spPr bwMode="auto">
          <a:xfrm flipV="1">
            <a:off x="928662" y="4357694"/>
            <a:ext cx="25" cy="2160214"/>
          </a:xfrm>
          <a:prstGeom prst="straightConnector1">
            <a:avLst/>
          </a:prstGeom>
          <a:noFill/>
          <a:ln w="9525" algn="ctr">
            <a:solidFill>
              <a:srgbClr val="FF0000"/>
            </a:solidFill>
            <a:round/>
            <a:headEnd type="arrow" w="med" len="med"/>
            <a:tailEnd type="arrow" w="med" len="med"/>
          </a:ln>
        </p:spPr>
      </p:cxnSp>
      <p:sp>
        <p:nvSpPr>
          <p:cNvPr id="14" name="מלבן 13"/>
          <p:cNvSpPr/>
          <p:nvPr/>
        </p:nvSpPr>
        <p:spPr>
          <a:xfrm rot="16200000">
            <a:off x="264450" y="5307659"/>
            <a:ext cx="697627" cy="369332"/>
          </a:xfrm>
          <a:prstGeom prst="rect">
            <a:avLst/>
          </a:prstGeom>
        </p:spPr>
        <p:txBody>
          <a:bodyPr wrap="none">
            <a:spAutoFit/>
          </a:bodyPr>
          <a:lstStyle/>
          <a:p>
            <a:r>
              <a:rPr lang="he-IL" dirty="0" smtClean="0">
                <a:solidFill>
                  <a:srgbClr val="FF0000"/>
                </a:solidFill>
              </a:rPr>
              <a:t>1200</a:t>
            </a:r>
            <a:endParaRPr lang="he-IL" dirty="0">
              <a:solidFill>
                <a:srgbClr val="FF0000"/>
              </a:solidFill>
            </a:endParaRPr>
          </a:p>
        </p:txBody>
      </p:sp>
      <p:sp>
        <p:nvSpPr>
          <p:cNvPr id="12" name="מציין מיקום של מספר שקופית 11"/>
          <p:cNvSpPr>
            <a:spLocks noGrp="1"/>
          </p:cNvSpPr>
          <p:nvPr>
            <p:ph type="sldNum" sz="quarter" idx="12"/>
          </p:nvPr>
        </p:nvSpPr>
        <p:spPr/>
        <p:txBody>
          <a:bodyPr/>
          <a:lstStyle/>
          <a:p>
            <a:fld id="{DAF22AC9-109E-4E4D-92F9-530E51D9A3A2}" type="slidenum">
              <a:rPr lang="he-IL" smtClean="0"/>
              <a:pPr/>
              <a:t>38</a:t>
            </a:fld>
            <a:endParaRPr lang="he-IL"/>
          </a:p>
        </p:txBody>
      </p:sp>
      <p:sp>
        <p:nvSpPr>
          <p:cNvPr id="15" name="מציין מיקום של כותרת תחתונה 14"/>
          <p:cNvSpPr>
            <a:spLocks noGrp="1"/>
          </p:cNvSpPr>
          <p:nvPr>
            <p:ph type="ftr" sz="quarter" idx="11"/>
          </p:nvPr>
        </p:nvSpPr>
        <p:spPr/>
        <p:txBody>
          <a:bodyPr/>
          <a:lstStyle/>
          <a:p>
            <a:endParaRPr lang="he-IL"/>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314325"/>
          <a:ext cx="9144000" cy="6186509"/>
        </p:xfrm>
        <a:graphic>
          <a:graphicData uri="http://schemas.openxmlformats.org/presentationml/2006/ole">
            <p:oleObj spid="_x0000_s3074" name="Acrobat Document" r:id="rId3" imgW="8020016" imgH="5667355" progId="AcroExch.Document.DC">
              <p:embed/>
            </p:oleObj>
          </a:graphicData>
        </a:graphic>
      </p:graphicFrame>
      <p:sp>
        <p:nvSpPr>
          <p:cNvPr id="2051" name="Rectangle 2"/>
          <p:cNvSpPr>
            <a:spLocks noGrp="1" noChangeArrowheads="1"/>
          </p:cNvSpPr>
          <p:nvPr>
            <p:ph type="title"/>
          </p:nvPr>
        </p:nvSpPr>
        <p:spPr>
          <a:xfrm>
            <a:off x="1214414" y="5357826"/>
            <a:ext cx="5040312" cy="649287"/>
          </a:xfrm>
        </p:spPr>
        <p:txBody>
          <a:bodyPr>
            <a:noAutofit/>
          </a:bodyPr>
          <a:lstStyle/>
          <a:p>
            <a:r>
              <a:rPr lang="he-IL" sz="2000" dirty="0" smtClean="0">
                <a:solidFill>
                  <a:srgbClr val="FF0000"/>
                </a:solidFill>
                <a:cs typeface="Arial" pitchFamily="34" charset="0"/>
              </a:rPr>
              <a:t/>
            </a:r>
            <a:br>
              <a:rPr lang="he-IL" sz="2000" dirty="0" smtClean="0">
                <a:solidFill>
                  <a:srgbClr val="FF0000"/>
                </a:solidFill>
                <a:cs typeface="Arial" pitchFamily="34" charset="0"/>
              </a:rPr>
            </a:br>
            <a:r>
              <a:rPr lang="he-IL" sz="2000" dirty="0" smtClean="0">
                <a:solidFill>
                  <a:srgbClr val="FF0000"/>
                </a:solidFill>
                <a:cs typeface="Arial" pitchFamily="34" charset="0"/>
              </a:rPr>
              <a:t> </a:t>
            </a:r>
            <a:r>
              <a:rPr lang="he-IL" sz="1800" dirty="0" smtClean="0">
                <a:cs typeface="Arial" pitchFamily="34" charset="0"/>
              </a:rPr>
              <a:t>מבט על קומה אופיינית </a:t>
            </a:r>
            <a:br>
              <a:rPr lang="he-IL" sz="1800" dirty="0" smtClean="0">
                <a:cs typeface="Arial" pitchFamily="34" charset="0"/>
              </a:rPr>
            </a:br>
            <a:r>
              <a:rPr lang="he-IL" sz="1800" dirty="0" smtClean="0">
                <a:cs typeface="Arial" pitchFamily="34" charset="0"/>
              </a:rPr>
              <a:t>ללא </a:t>
            </a:r>
            <a:r>
              <a:rPr lang="he-IL" sz="1800" dirty="0" err="1" smtClean="0">
                <a:cs typeface="Arial" pitchFamily="34" charset="0"/>
              </a:rPr>
              <a:t>קנ"מ</a:t>
            </a:r>
            <a:endParaRPr lang="he-IL" sz="1800" dirty="0" smtClean="0">
              <a:cs typeface="Arial" pitchFamily="34" charset="0"/>
            </a:endParaRPr>
          </a:p>
        </p:txBody>
      </p:sp>
      <p:sp>
        <p:nvSpPr>
          <p:cNvPr id="2052" name="Rectangle 3"/>
          <p:cNvSpPr>
            <a:spLocks noGrp="1" noChangeArrowheads="1"/>
          </p:cNvSpPr>
          <p:nvPr>
            <p:ph type="body" idx="1"/>
          </p:nvPr>
        </p:nvSpPr>
        <p:spPr>
          <a:xfrm>
            <a:off x="971550" y="1484313"/>
            <a:ext cx="7561263" cy="3240087"/>
          </a:xfrm>
        </p:spPr>
        <p:txBody>
          <a:bodyPr/>
          <a:lstStyle/>
          <a:p>
            <a:pPr>
              <a:buFontTx/>
              <a:buNone/>
            </a:pPr>
            <a:r>
              <a:rPr lang="en-US" altLang="en-US" sz="2000" dirty="0" smtClean="0"/>
              <a:t> </a:t>
            </a:r>
            <a:endParaRPr lang="en-US" altLang="en-US" sz="1800" dirty="0" smtClean="0">
              <a:latin typeface="Arial" pitchFamily="34" charset="0"/>
              <a:cs typeface="Arial" pitchFamily="34" charset="0"/>
            </a:endParaRPr>
          </a:p>
        </p:txBody>
      </p:sp>
      <p:sp>
        <p:nvSpPr>
          <p:cNvPr id="2055" name="TextBox 8"/>
          <p:cNvSpPr txBox="1">
            <a:spLocks noChangeArrowheads="1"/>
          </p:cNvSpPr>
          <p:nvPr/>
        </p:nvSpPr>
        <p:spPr bwMode="auto">
          <a:xfrm>
            <a:off x="6300788" y="836613"/>
            <a:ext cx="2303462" cy="400050"/>
          </a:xfrm>
          <a:prstGeom prst="rect">
            <a:avLst/>
          </a:prstGeom>
          <a:noFill/>
          <a:ln w="9525">
            <a:noFill/>
            <a:miter lim="800000"/>
            <a:headEnd/>
            <a:tailEnd/>
          </a:ln>
        </p:spPr>
        <p:txBody>
          <a:bodyPr>
            <a:spAutoFit/>
          </a:bodyPr>
          <a:lstStyle/>
          <a:p>
            <a:r>
              <a:rPr lang="he-IL" altLang="he-IL" sz="2000" b="1" dirty="0">
                <a:cs typeface="Arial" pitchFamily="34" charset="0"/>
              </a:rPr>
              <a:t>חזית </a:t>
            </a:r>
            <a:r>
              <a:rPr lang="he-IL" altLang="he-IL" sz="2000" b="1" dirty="0" err="1">
                <a:cs typeface="Arial" pitchFamily="34" charset="0"/>
              </a:rPr>
              <a:t>רח' </a:t>
            </a:r>
            <a:r>
              <a:rPr lang="he-IL" altLang="he-IL" sz="2000" b="1" dirty="0">
                <a:cs typeface="Arial" pitchFamily="34" charset="0"/>
              </a:rPr>
              <a:t>קינג </a:t>
            </a:r>
            <a:r>
              <a:rPr lang="he-IL" altLang="he-IL" sz="2000" b="1" dirty="0" err="1">
                <a:cs typeface="Arial" pitchFamily="34" charset="0"/>
              </a:rPr>
              <a:t>ג'ורג</a:t>
            </a:r>
            <a:r>
              <a:rPr lang="he-IL" altLang="he-IL" sz="2000" dirty="0">
                <a:cs typeface="Arial" pitchFamily="34" charset="0"/>
              </a:rPr>
              <a:t>'</a:t>
            </a:r>
          </a:p>
        </p:txBody>
      </p:sp>
      <p:sp>
        <p:nvSpPr>
          <p:cNvPr id="2056" name="TextBox 9"/>
          <p:cNvSpPr txBox="1">
            <a:spLocks noChangeArrowheads="1"/>
          </p:cNvSpPr>
          <p:nvPr/>
        </p:nvSpPr>
        <p:spPr bwMode="auto">
          <a:xfrm>
            <a:off x="428596" y="2714620"/>
            <a:ext cx="1295400" cy="708025"/>
          </a:xfrm>
          <a:prstGeom prst="rect">
            <a:avLst/>
          </a:prstGeom>
          <a:noFill/>
          <a:ln w="9525">
            <a:noFill/>
            <a:miter lim="800000"/>
            <a:headEnd/>
            <a:tailEnd/>
          </a:ln>
        </p:spPr>
        <p:txBody>
          <a:bodyPr>
            <a:spAutoFit/>
          </a:bodyPr>
          <a:lstStyle/>
          <a:p>
            <a:r>
              <a:rPr lang="he-IL" altLang="he-IL" sz="2000" b="1" dirty="0">
                <a:cs typeface="Arial" pitchFamily="34" charset="0"/>
              </a:rPr>
              <a:t>חזית </a:t>
            </a:r>
            <a:r>
              <a:rPr lang="he-IL" altLang="he-IL" sz="2000" b="1" dirty="0" err="1">
                <a:cs typeface="Arial" pitchFamily="34" charset="0"/>
              </a:rPr>
              <a:t>רח' דיזינגוף</a:t>
            </a:r>
            <a:endParaRPr lang="he-IL" altLang="he-IL" sz="2000" b="1" dirty="0">
              <a:cs typeface="Arial" pitchFamily="34" charset="0"/>
            </a:endParaRPr>
          </a:p>
        </p:txBody>
      </p:sp>
      <p:sp>
        <p:nvSpPr>
          <p:cNvPr id="2057" name="חץ ימינה 11"/>
          <p:cNvSpPr>
            <a:spLocks noChangeArrowheads="1"/>
          </p:cNvSpPr>
          <p:nvPr/>
        </p:nvSpPr>
        <p:spPr bwMode="auto">
          <a:xfrm>
            <a:off x="8286776" y="2000240"/>
            <a:ext cx="431800" cy="504825"/>
          </a:xfrm>
          <a:prstGeom prst="rightArrow">
            <a:avLst>
              <a:gd name="adj1" fmla="val 50000"/>
              <a:gd name="adj2" fmla="val 50000"/>
            </a:avLst>
          </a:prstGeom>
          <a:solidFill>
            <a:srgbClr val="FF0000"/>
          </a:solidFill>
          <a:ln w="9525" algn="ctr">
            <a:solidFill>
              <a:schemeClr val="tx1"/>
            </a:solidFill>
            <a:round/>
            <a:headEnd/>
            <a:tailEnd/>
          </a:ln>
        </p:spPr>
        <p:txBody>
          <a:bodyPr/>
          <a:lstStyle/>
          <a:p>
            <a:endParaRPr lang="he-IL" altLang="he-IL"/>
          </a:p>
        </p:txBody>
      </p:sp>
      <p:sp>
        <p:nvSpPr>
          <p:cNvPr id="2058" name="TextBox 12"/>
          <p:cNvSpPr txBox="1">
            <a:spLocks noChangeArrowheads="1"/>
          </p:cNvSpPr>
          <p:nvPr/>
        </p:nvSpPr>
        <p:spPr bwMode="auto">
          <a:xfrm>
            <a:off x="7858148" y="1928802"/>
            <a:ext cx="433387" cy="585787"/>
          </a:xfrm>
          <a:prstGeom prst="rect">
            <a:avLst/>
          </a:prstGeom>
          <a:noFill/>
          <a:ln w="9525">
            <a:noFill/>
            <a:miter lim="800000"/>
            <a:headEnd/>
            <a:tailEnd/>
          </a:ln>
        </p:spPr>
        <p:txBody>
          <a:bodyPr>
            <a:spAutoFit/>
          </a:bodyPr>
          <a:lstStyle/>
          <a:p>
            <a:r>
              <a:rPr lang="he-IL" altLang="he-IL" sz="3200" b="1" dirty="0">
                <a:solidFill>
                  <a:srgbClr val="FF0000"/>
                </a:solidFill>
                <a:cs typeface="Arial" pitchFamily="34" charset="0"/>
              </a:rPr>
              <a:t>צ</a:t>
            </a:r>
            <a:endParaRPr lang="he-IL" altLang="he-IL" b="1" dirty="0">
              <a:solidFill>
                <a:srgbClr val="FF0000"/>
              </a:solidFill>
            </a:endParaRPr>
          </a:p>
        </p:txBody>
      </p:sp>
      <p:cxnSp>
        <p:nvCxnSpPr>
          <p:cNvPr id="2059" name="מחבר חץ ישר 13"/>
          <p:cNvCxnSpPr>
            <a:cxnSpLocks noChangeShapeType="1"/>
          </p:cNvCxnSpPr>
          <p:nvPr/>
        </p:nvCxnSpPr>
        <p:spPr bwMode="auto">
          <a:xfrm flipV="1">
            <a:off x="1331913" y="785794"/>
            <a:ext cx="7240615" cy="50819"/>
          </a:xfrm>
          <a:prstGeom prst="straightConnector1">
            <a:avLst/>
          </a:prstGeom>
          <a:noFill/>
          <a:ln w="12700" algn="ctr">
            <a:solidFill>
              <a:srgbClr val="FF0000"/>
            </a:solidFill>
            <a:round/>
            <a:headEnd type="arrow" w="med" len="med"/>
            <a:tailEnd type="arrow" w="med" len="med"/>
          </a:ln>
        </p:spPr>
      </p:cxnSp>
      <p:sp>
        <p:nvSpPr>
          <p:cNvPr id="2060" name="TextBox 14"/>
          <p:cNvSpPr txBox="1">
            <a:spLocks noChangeArrowheads="1"/>
          </p:cNvSpPr>
          <p:nvPr/>
        </p:nvSpPr>
        <p:spPr bwMode="auto">
          <a:xfrm>
            <a:off x="4357686" y="428604"/>
            <a:ext cx="792163" cy="400050"/>
          </a:xfrm>
          <a:prstGeom prst="rect">
            <a:avLst/>
          </a:prstGeom>
          <a:noFill/>
          <a:ln w="9525">
            <a:noFill/>
            <a:miter lim="800000"/>
            <a:headEnd/>
            <a:tailEnd/>
          </a:ln>
        </p:spPr>
        <p:txBody>
          <a:bodyPr>
            <a:spAutoFit/>
          </a:bodyPr>
          <a:lstStyle/>
          <a:p>
            <a:r>
              <a:rPr lang="he-IL" sz="2000" dirty="0">
                <a:solidFill>
                  <a:srgbClr val="FF0000"/>
                </a:solidFill>
              </a:rPr>
              <a:t>2300</a:t>
            </a:r>
          </a:p>
        </p:txBody>
      </p:sp>
      <p:cxnSp>
        <p:nvCxnSpPr>
          <p:cNvPr id="2061" name="מחבר חץ ישר 20"/>
          <p:cNvCxnSpPr>
            <a:cxnSpLocks noChangeShapeType="1"/>
          </p:cNvCxnSpPr>
          <p:nvPr/>
        </p:nvCxnSpPr>
        <p:spPr bwMode="auto">
          <a:xfrm>
            <a:off x="468313" y="1700213"/>
            <a:ext cx="0" cy="3816350"/>
          </a:xfrm>
          <a:prstGeom prst="straightConnector1">
            <a:avLst/>
          </a:prstGeom>
          <a:noFill/>
          <a:ln w="12700" algn="ctr">
            <a:solidFill>
              <a:srgbClr val="FF0000"/>
            </a:solidFill>
            <a:round/>
            <a:headEnd type="arrow" w="med" len="med"/>
            <a:tailEnd type="arrow" w="med" len="med"/>
          </a:ln>
        </p:spPr>
      </p:cxnSp>
      <p:sp>
        <p:nvSpPr>
          <p:cNvPr id="2062" name="TextBox 21"/>
          <p:cNvSpPr txBox="1">
            <a:spLocks noChangeArrowheads="1"/>
          </p:cNvSpPr>
          <p:nvPr/>
        </p:nvSpPr>
        <p:spPr bwMode="auto">
          <a:xfrm rot="16200000" flipV="1">
            <a:off x="-181732" y="3517070"/>
            <a:ext cx="1007989" cy="400050"/>
          </a:xfrm>
          <a:prstGeom prst="rect">
            <a:avLst/>
          </a:prstGeom>
          <a:noFill/>
          <a:ln w="12700">
            <a:solidFill>
              <a:schemeClr val="tx1"/>
            </a:solidFill>
            <a:miter lim="800000"/>
            <a:headEnd/>
            <a:tailEnd/>
          </a:ln>
        </p:spPr>
        <p:txBody>
          <a:bodyPr wrap="square">
            <a:spAutoFit/>
          </a:bodyPr>
          <a:lstStyle/>
          <a:p>
            <a:r>
              <a:rPr lang="he-IL" sz="2000" dirty="0">
                <a:solidFill>
                  <a:srgbClr val="FF0000"/>
                </a:solidFill>
              </a:rPr>
              <a:t>1230</a:t>
            </a:r>
          </a:p>
        </p:txBody>
      </p:sp>
      <p:sp>
        <p:nvSpPr>
          <p:cNvPr id="15" name="מלבן 14"/>
          <p:cNvSpPr/>
          <p:nvPr/>
        </p:nvSpPr>
        <p:spPr>
          <a:xfrm>
            <a:off x="6084168" y="6065912"/>
            <a:ext cx="3059832" cy="7920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1200" dirty="0" smtClean="0">
                <a:solidFill>
                  <a:srgbClr val="FF0000"/>
                </a:solidFill>
              </a:rPr>
              <a:t>בית  </a:t>
            </a:r>
            <a:r>
              <a:rPr lang="he-IL" sz="1200" dirty="0" err="1" smtClean="0">
                <a:solidFill>
                  <a:srgbClr val="FF0000"/>
                </a:solidFill>
              </a:rPr>
              <a:t>הורנשטיין</a:t>
            </a:r>
            <a:r>
              <a:rPr lang="he-IL" dirty="0" smtClean="0">
                <a:solidFill>
                  <a:srgbClr val="FF0000"/>
                </a:solidFill>
              </a:rPr>
              <a:t/>
            </a:r>
            <a:br>
              <a:rPr lang="he-IL" dirty="0" smtClean="0">
                <a:solidFill>
                  <a:srgbClr val="FF0000"/>
                </a:solidFill>
              </a:rPr>
            </a:br>
            <a:r>
              <a:rPr lang="he-IL" sz="1200" dirty="0" smtClean="0">
                <a:solidFill>
                  <a:srgbClr val="FF0000"/>
                </a:solidFill>
              </a:rPr>
              <a:t>דיזנגוף 54 פינת קינג </a:t>
            </a:r>
            <a:r>
              <a:rPr lang="he-IL" sz="1200" dirty="0" err="1" smtClean="0">
                <a:solidFill>
                  <a:srgbClr val="FF0000"/>
                </a:solidFill>
              </a:rPr>
              <a:t>ג'ורג</a:t>
            </a:r>
            <a:r>
              <a:rPr lang="he-IL" sz="1200" dirty="0" smtClean="0">
                <a:solidFill>
                  <a:srgbClr val="FF0000"/>
                </a:solidFill>
              </a:rPr>
              <a:t>' 68 תל- אביב </a:t>
            </a:r>
            <a:br>
              <a:rPr lang="he-IL" sz="1200" dirty="0" smtClean="0">
                <a:solidFill>
                  <a:srgbClr val="FF0000"/>
                </a:solidFill>
              </a:rPr>
            </a:br>
            <a:r>
              <a:rPr lang="he-IL" sz="1200" dirty="0" smtClean="0">
                <a:solidFill>
                  <a:srgbClr val="FF0000"/>
                </a:solidFill>
              </a:rPr>
              <a:t>אדריכל זאב הלר  </a:t>
            </a:r>
            <a:br>
              <a:rPr lang="he-IL" sz="1200" dirty="0" smtClean="0">
                <a:solidFill>
                  <a:srgbClr val="FF0000"/>
                </a:solidFill>
              </a:rPr>
            </a:br>
            <a:r>
              <a:rPr lang="he-IL" sz="1200" dirty="0" smtClean="0">
                <a:solidFill>
                  <a:srgbClr val="FF0000"/>
                </a:solidFill>
              </a:rPr>
              <a:t>1936</a:t>
            </a:r>
            <a:endParaRPr lang="he-IL" sz="1200" dirty="0"/>
          </a:p>
        </p:txBody>
      </p:sp>
      <p:sp>
        <p:nvSpPr>
          <p:cNvPr id="16" name="מלבן 15"/>
          <p:cNvSpPr/>
          <p:nvPr/>
        </p:nvSpPr>
        <p:spPr>
          <a:xfrm>
            <a:off x="6084168" y="5805264"/>
            <a:ext cx="3059832" cy="2880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dirty="0" smtClean="0"/>
              <a:t>9. שרטוטים </a:t>
            </a:r>
            <a:endParaRPr lang="he-IL" dirty="0"/>
          </a:p>
        </p:txBody>
      </p:sp>
      <p:sp>
        <p:nvSpPr>
          <p:cNvPr id="17" name="מציין מיקום של מספר שקופית 16"/>
          <p:cNvSpPr>
            <a:spLocks noGrp="1"/>
          </p:cNvSpPr>
          <p:nvPr>
            <p:ph type="sldNum" sz="quarter" idx="12"/>
          </p:nvPr>
        </p:nvSpPr>
        <p:spPr/>
        <p:txBody>
          <a:bodyPr/>
          <a:lstStyle/>
          <a:p>
            <a:fld id="{DAF22AC9-109E-4E4D-92F9-530E51D9A3A2}" type="slidenum">
              <a:rPr lang="he-IL" smtClean="0"/>
              <a:pPr/>
              <a:t>39</a:t>
            </a:fld>
            <a:endParaRPr lang="he-IL"/>
          </a:p>
        </p:txBody>
      </p:sp>
      <p:sp>
        <p:nvSpPr>
          <p:cNvPr id="18" name="מציין מיקום של כותרת תחתונה 17"/>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כותרת תחתונה 1"/>
          <p:cNvSpPr>
            <a:spLocks noGrp="1"/>
          </p:cNvSpPr>
          <p:nvPr>
            <p:ph type="ftr" sz="quarter" idx="11"/>
          </p:nvPr>
        </p:nvSpPr>
        <p:spPr/>
        <p:txBody>
          <a:bodyPr/>
          <a:lstStyle/>
          <a:p>
            <a:r>
              <a:rPr lang="he-IL" dirty="0" smtClean="0"/>
              <a:t>בית המרפסות </a:t>
            </a:r>
            <a:endParaRPr lang="he-IL" dirty="0"/>
          </a:p>
        </p:txBody>
      </p:sp>
      <p:sp>
        <p:nvSpPr>
          <p:cNvPr id="3" name="מציין מיקום של מספר שקופית 2"/>
          <p:cNvSpPr>
            <a:spLocks noGrp="1"/>
          </p:cNvSpPr>
          <p:nvPr>
            <p:ph type="sldNum" sz="quarter" idx="12"/>
          </p:nvPr>
        </p:nvSpPr>
        <p:spPr/>
        <p:txBody>
          <a:bodyPr/>
          <a:lstStyle/>
          <a:p>
            <a:fld id="{DAF22AC9-109E-4E4D-92F9-530E51D9A3A2}" type="slidenum">
              <a:rPr lang="he-IL" smtClean="0"/>
              <a:pPr/>
              <a:t>4</a:t>
            </a:fld>
            <a:endParaRPr lang="he-IL"/>
          </a:p>
        </p:txBody>
      </p:sp>
      <p:sp>
        <p:nvSpPr>
          <p:cNvPr id="4" name="מלבן 3"/>
          <p:cNvSpPr/>
          <p:nvPr/>
        </p:nvSpPr>
        <p:spPr>
          <a:xfrm>
            <a:off x="1000100" y="1071546"/>
            <a:ext cx="7358114" cy="2603790"/>
          </a:xfrm>
          <a:prstGeom prst="rect">
            <a:avLst/>
          </a:prstGeom>
        </p:spPr>
        <p:txBody>
          <a:bodyPr wrap="square">
            <a:spAutoFit/>
          </a:bodyPr>
          <a:lstStyle/>
          <a:p>
            <a:pPr algn="just">
              <a:lnSpc>
                <a:spcPct val="170000"/>
              </a:lnSpc>
            </a:pPr>
            <a:r>
              <a:rPr lang="he-IL" sz="1200" dirty="0" smtClean="0"/>
              <a:t>נחשפתי אליו ולייחודיות שלו עוד בשנת 2003, במסגרת לימודי  עיצוב פנים במסלול האקדמי של המכללה למנהל. זאת לאחר שעבר שיפוץ חיצוני לאחר הפיגוע. חזיתו הייחודית שימשה כבמה וכחזית לפרסומת שיווקית מסחרית. המיקום המיוחד שלו היווה תמיד אטרקציה עוד משנת הקמתו ב 1936. המשכתי לעקוב ולתעד  אותו ואת השינויים העוברים עליו לאחר יותר מעשור. מהמסמכים עולה  שנושא סגירת המרפסות שסימלו של הבניין ומשם נובע כינויו 'בית המרפסות', היה לאורך כל הדרך מאוד עקרוני, ולמרות התנגדויות העירייה (ראה מסמך) הוא לא נמלט מגל סגירת המרפסות שעבר על  כל העיר. לפיכך נפגעו קשות איכויותיו הפיסוליות והארכיטקטונית שאליהן כיוונו האדריכל ואף בעלי הבניין. בתיק אתמקד בעיקר בחזיתותיו, משום שלדעתי כאן טמונה הייחודיות שלו. ברצוני להסב את תשומת הלב בחזרה אליו בניסיון להחזיר לו את עטרתו וכבודו בהיסטוריה של העיר, כפי שלדעתי הוא ראוי . </a:t>
            </a:r>
          </a:p>
        </p:txBody>
      </p:sp>
      <p:pic>
        <p:nvPicPr>
          <p:cNvPr id="5" name="Picture 1" descr="D:\מיכל\שימור\יוסי בן ארצי\תמונות בית  המרפסות\20140702_182728.jpg"/>
          <p:cNvPicPr>
            <a:picLocks noChangeAspect="1" noChangeArrowheads="1"/>
          </p:cNvPicPr>
          <p:nvPr/>
        </p:nvPicPr>
        <p:blipFill>
          <a:blip r:embed="rId2" cstate="print"/>
          <a:srcRect/>
          <a:stretch>
            <a:fillRect/>
          </a:stretch>
        </p:blipFill>
        <p:spPr bwMode="auto">
          <a:xfrm>
            <a:off x="-1" y="3643314"/>
            <a:ext cx="3658663" cy="2057998"/>
          </a:xfrm>
          <a:prstGeom prst="rect">
            <a:avLst/>
          </a:prstGeom>
          <a:noFill/>
        </p:spPr>
      </p:pic>
      <p:sp>
        <p:nvSpPr>
          <p:cNvPr id="6" name="מלבן 5"/>
          <p:cNvSpPr/>
          <p:nvPr/>
        </p:nvSpPr>
        <p:spPr>
          <a:xfrm>
            <a:off x="3714744" y="5000636"/>
            <a:ext cx="1785918" cy="707886"/>
          </a:xfrm>
          <a:prstGeom prst="rect">
            <a:avLst/>
          </a:prstGeom>
        </p:spPr>
        <p:txBody>
          <a:bodyPr wrap="square">
            <a:spAutoFit/>
          </a:bodyPr>
          <a:lstStyle/>
          <a:p>
            <a:r>
              <a:rPr lang="he-IL" sz="1400" dirty="0" smtClean="0"/>
              <a:t>האנדרטה  לזכר נפגעי הפיגוע ממול המבנה</a:t>
            </a:r>
          </a:p>
          <a:p>
            <a:r>
              <a:rPr lang="he-IL" sz="1200" dirty="0" smtClean="0"/>
              <a:t>צילום </a:t>
            </a:r>
            <a:r>
              <a:rPr lang="he-IL" sz="1200" dirty="0" err="1" smtClean="0"/>
              <a:t>– מיכל</a:t>
            </a:r>
            <a:r>
              <a:rPr lang="he-IL" sz="1200" dirty="0" smtClean="0"/>
              <a:t> זוהר 2014</a:t>
            </a:r>
            <a:endParaRPr lang="he-IL" sz="1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21000"/>
          </a:blip>
          <a:srcRect t="14978" b="14978"/>
          <a:stretch>
            <a:fillRect/>
          </a:stretch>
        </p:blipFill>
        <p:spPr bwMode="auto">
          <a:xfrm>
            <a:off x="0" y="-642966"/>
            <a:ext cx="10140619" cy="7605464"/>
          </a:xfrm>
          <a:prstGeom prst="rect">
            <a:avLst/>
          </a:prstGeom>
          <a:noFill/>
          <a:ln w="9525">
            <a:noFill/>
            <a:miter lim="800000"/>
            <a:headEnd/>
            <a:tailEnd/>
          </a:ln>
        </p:spPr>
      </p:pic>
      <p:sp>
        <p:nvSpPr>
          <p:cNvPr id="2" name="כותרת 1"/>
          <p:cNvSpPr>
            <a:spLocks noGrp="1"/>
          </p:cNvSpPr>
          <p:nvPr>
            <p:ph type="title"/>
          </p:nvPr>
        </p:nvSpPr>
        <p:spPr>
          <a:xfrm>
            <a:off x="1142976" y="1142984"/>
            <a:ext cx="8229600" cy="1143000"/>
          </a:xfrm>
        </p:spPr>
        <p:txBody>
          <a:bodyPr/>
          <a:lstStyle/>
          <a:p>
            <a:r>
              <a:rPr lang="he-IL" dirty="0" smtClean="0">
                <a:solidFill>
                  <a:srgbClr val="FF0000"/>
                </a:solidFill>
                <a:cs typeface="+mn-cs"/>
              </a:rPr>
              <a:t>תמונות</a:t>
            </a:r>
            <a:r>
              <a:rPr lang="he-IL" dirty="0" smtClean="0">
                <a:solidFill>
                  <a:srgbClr val="0070C0"/>
                </a:solidFill>
                <a:cs typeface="+mn-cs"/>
              </a:rPr>
              <a:t> </a:t>
            </a:r>
            <a:endParaRPr lang="he-IL" dirty="0">
              <a:solidFill>
                <a:srgbClr val="0070C0"/>
              </a:solidFill>
              <a:cs typeface="+mn-cs"/>
            </a:endParaRPr>
          </a:p>
        </p:txBody>
      </p:sp>
      <p:sp>
        <p:nvSpPr>
          <p:cNvPr id="3" name="מציין מיקום של כותרת תחתונה 2"/>
          <p:cNvSpPr>
            <a:spLocks noGrp="1"/>
          </p:cNvSpPr>
          <p:nvPr>
            <p:ph type="ftr" sz="quarter" idx="11"/>
          </p:nvPr>
        </p:nvSpPr>
        <p:spPr/>
        <p:txBody>
          <a:bodyPr/>
          <a:lstStyle/>
          <a:p>
            <a:r>
              <a:rPr lang="he-IL" dirty="0" smtClean="0"/>
              <a:t>בית המרפסות </a:t>
            </a:r>
            <a:endParaRPr lang="he-IL" dirty="0"/>
          </a:p>
        </p:txBody>
      </p:sp>
      <p:sp>
        <p:nvSpPr>
          <p:cNvPr id="4" name="מציין מיקום של מספר שקופית 3"/>
          <p:cNvSpPr>
            <a:spLocks noGrp="1"/>
          </p:cNvSpPr>
          <p:nvPr>
            <p:ph type="sldNum" sz="quarter" idx="12"/>
          </p:nvPr>
        </p:nvSpPr>
        <p:spPr/>
        <p:txBody>
          <a:bodyPr/>
          <a:lstStyle/>
          <a:p>
            <a:fld id="{DAF22AC9-109E-4E4D-92F9-530E51D9A3A2}" type="slidenum">
              <a:rPr lang="he-IL" smtClean="0"/>
              <a:pPr/>
              <a:t>40</a:t>
            </a:fld>
            <a:endParaRPr lang="he-IL"/>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722313" y="4797152"/>
            <a:ext cx="7772400" cy="1296144"/>
          </a:xfrm>
        </p:spPr>
        <p:txBody>
          <a:bodyPr>
            <a:normAutofit/>
          </a:bodyPr>
          <a:lstStyle/>
          <a:p>
            <a:r>
              <a:rPr lang="he-IL" sz="1400" dirty="0" smtClean="0">
                <a:solidFill>
                  <a:srgbClr val="FF0000"/>
                </a:solidFill>
                <a:cs typeface="+mn-cs"/>
              </a:rPr>
              <a:t/>
            </a:r>
            <a:br>
              <a:rPr lang="he-IL" sz="1400" dirty="0" smtClean="0">
                <a:solidFill>
                  <a:srgbClr val="FF0000"/>
                </a:solidFill>
                <a:cs typeface="+mn-cs"/>
              </a:rPr>
            </a:br>
            <a:endParaRPr lang="he-IL" sz="1400" dirty="0">
              <a:cs typeface="+mn-cs"/>
            </a:endParaRPr>
          </a:p>
        </p:txBody>
      </p:sp>
      <p:sp>
        <p:nvSpPr>
          <p:cNvPr id="5" name="מציין מיקום טקסט 4"/>
          <p:cNvSpPr>
            <a:spLocks noGrp="1"/>
          </p:cNvSpPr>
          <p:nvPr>
            <p:ph type="body" idx="1"/>
          </p:nvPr>
        </p:nvSpPr>
        <p:spPr>
          <a:xfrm>
            <a:off x="4932039" y="692697"/>
            <a:ext cx="3562673" cy="1296143"/>
          </a:xfrm>
        </p:spPr>
        <p:txBody>
          <a:bodyPr>
            <a:normAutofit/>
          </a:bodyPr>
          <a:lstStyle/>
          <a:p>
            <a:r>
              <a:rPr lang="he-IL" altLang="en-US" sz="1800" dirty="0" smtClean="0">
                <a:solidFill>
                  <a:schemeClr val="tx1">
                    <a:lumMod val="50000"/>
                    <a:lumOff val="50000"/>
                  </a:schemeClr>
                </a:solidFill>
              </a:rPr>
              <a:t>הבניין מופיע בכרזה של לתערוכה של אוניברסיטת תל אביב כמייצג הסגנון הבינלאומי בתל-אביב </a:t>
            </a:r>
            <a:endParaRPr lang="en-US" altLang="en-US" sz="1800" dirty="0" smtClean="0">
              <a:solidFill>
                <a:schemeClr val="tx1">
                  <a:lumMod val="50000"/>
                  <a:lumOff val="50000"/>
                </a:schemeClr>
              </a:solidFill>
            </a:endParaRPr>
          </a:p>
          <a:p>
            <a:endParaRPr lang="he-IL" dirty="0"/>
          </a:p>
        </p:txBody>
      </p:sp>
      <p:graphicFrame>
        <p:nvGraphicFramePr>
          <p:cNvPr id="1026" name="Object 4"/>
          <p:cNvGraphicFramePr>
            <a:graphicFrameLocks noChangeAspect="1"/>
          </p:cNvGraphicFramePr>
          <p:nvPr/>
        </p:nvGraphicFramePr>
        <p:xfrm>
          <a:off x="-107950" y="0"/>
          <a:ext cx="4787900" cy="6862763"/>
        </p:xfrm>
        <a:graphic>
          <a:graphicData uri="http://schemas.openxmlformats.org/presentationml/2006/ole">
            <p:oleObj spid="_x0000_s34818" name="Acrobat Document" r:id="rId3" imgW="5581616" imgH="8000924" progId="AcroExch.Document.DC">
              <p:embed/>
            </p:oleObj>
          </a:graphicData>
        </a:graphic>
      </p:graphicFrame>
      <p:sp>
        <p:nvSpPr>
          <p:cNvPr id="6" name="מלבן 5"/>
          <p:cNvSpPr/>
          <p:nvPr/>
        </p:nvSpPr>
        <p:spPr>
          <a:xfrm>
            <a:off x="6084168" y="6065912"/>
            <a:ext cx="3059832" cy="7920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1200" dirty="0" smtClean="0">
                <a:solidFill>
                  <a:srgbClr val="FF0000"/>
                </a:solidFill>
              </a:rPr>
              <a:t>בית </a:t>
            </a:r>
            <a:r>
              <a:rPr lang="he-IL" sz="1200" dirty="0" err="1" smtClean="0">
                <a:solidFill>
                  <a:srgbClr val="FF0000"/>
                </a:solidFill>
              </a:rPr>
              <a:t>הורנשטיין</a:t>
            </a:r>
            <a:r>
              <a:rPr lang="he-IL" dirty="0" smtClean="0">
                <a:solidFill>
                  <a:srgbClr val="FF0000"/>
                </a:solidFill>
              </a:rPr>
              <a:t/>
            </a:r>
            <a:br>
              <a:rPr lang="he-IL" dirty="0" smtClean="0">
                <a:solidFill>
                  <a:srgbClr val="FF0000"/>
                </a:solidFill>
              </a:rPr>
            </a:br>
            <a:r>
              <a:rPr lang="he-IL" sz="1200" dirty="0" smtClean="0">
                <a:solidFill>
                  <a:srgbClr val="FF0000"/>
                </a:solidFill>
              </a:rPr>
              <a:t>דיזנגוף 54 פינת קינג </a:t>
            </a:r>
            <a:r>
              <a:rPr lang="he-IL" sz="1200" dirty="0" err="1" smtClean="0">
                <a:solidFill>
                  <a:srgbClr val="FF0000"/>
                </a:solidFill>
              </a:rPr>
              <a:t>ג'ורג</a:t>
            </a:r>
            <a:r>
              <a:rPr lang="he-IL" sz="1200" dirty="0" smtClean="0">
                <a:solidFill>
                  <a:srgbClr val="FF0000"/>
                </a:solidFill>
              </a:rPr>
              <a:t>' 68 תל אביב </a:t>
            </a:r>
            <a:br>
              <a:rPr lang="he-IL" sz="1200" dirty="0" smtClean="0">
                <a:solidFill>
                  <a:srgbClr val="FF0000"/>
                </a:solidFill>
              </a:rPr>
            </a:br>
            <a:r>
              <a:rPr lang="he-IL" sz="1200" dirty="0" smtClean="0">
                <a:solidFill>
                  <a:srgbClr val="FF0000"/>
                </a:solidFill>
              </a:rPr>
              <a:t>אדריכל זאב הלר  </a:t>
            </a:r>
            <a:br>
              <a:rPr lang="he-IL" sz="1200" dirty="0" smtClean="0">
                <a:solidFill>
                  <a:srgbClr val="FF0000"/>
                </a:solidFill>
              </a:rPr>
            </a:br>
            <a:r>
              <a:rPr lang="he-IL" sz="1200" dirty="0" smtClean="0">
                <a:solidFill>
                  <a:srgbClr val="FF0000"/>
                </a:solidFill>
              </a:rPr>
              <a:t>1936</a:t>
            </a:r>
            <a:endParaRPr lang="he-IL" sz="1200" dirty="0"/>
          </a:p>
        </p:txBody>
      </p:sp>
      <p:sp>
        <p:nvSpPr>
          <p:cNvPr id="7" name="מלבן 6"/>
          <p:cNvSpPr/>
          <p:nvPr/>
        </p:nvSpPr>
        <p:spPr>
          <a:xfrm>
            <a:off x="6084168" y="5805264"/>
            <a:ext cx="3059832" cy="2880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dirty="0" smtClean="0"/>
              <a:t>10. תמונות</a:t>
            </a:r>
            <a:endParaRPr lang="he-IL" dirty="0"/>
          </a:p>
        </p:txBody>
      </p:sp>
      <p:sp>
        <p:nvSpPr>
          <p:cNvPr id="8" name="מציין מיקום של מספר שקופית 7"/>
          <p:cNvSpPr>
            <a:spLocks noGrp="1"/>
          </p:cNvSpPr>
          <p:nvPr>
            <p:ph type="sldNum" sz="quarter" idx="12"/>
          </p:nvPr>
        </p:nvSpPr>
        <p:spPr/>
        <p:txBody>
          <a:bodyPr/>
          <a:lstStyle/>
          <a:p>
            <a:fld id="{DAF22AC9-109E-4E4D-92F9-530E51D9A3A2}" type="slidenum">
              <a:rPr lang="he-IL" smtClean="0"/>
              <a:pPr/>
              <a:t>41</a:t>
            </a:fld>
            <a:endParaRPr lang="he-IL"/>
          </a:p>
        </p:txBody>
      </p:sp>
      <p:sp>
        <p:nvSpPr>
          <p:cNvPr id="9" name="מציין מיקום של כותרת תחתונה 8"/>
          <p:cNvSpPr>
            <a:spLocks noGrp="1"/>
          </p:cNvSpPr>
          <p:nvPr>
            <p:ph type="ftr" sz="quarter" idx="11"/>
          </p:nvPr>
        </p:nvSpPr>
        <p:spPr/>
        <p:txBody>
          <a:bodyPr/>
          <a:lstStyle/>
          <a:p>
            <a:endParaRPr lang="he-IL"/>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067175" y="620713"/>
            <a:ext cx="1080889" cy="1871662"/>
          </a:xfrm>
        </p:spPr>
        <p:txBody>
          <a:bodyPr/>
          <a:lstStyle/>
          <a:p>
            <a:endParaRPr lang="en-US" altLang="en-US" dirty="0" smtClean="0"/>
          </a:p>
        </p:txBody>
      </p:sp>
      <p:sp>
        <p:nvSpPr>
          <p:cNvPr id="6147" name="Rectangle 4"/>
          <p:cNvSpPr>
            <a:spLocks noGrp="1" noChangeArrowheads="1"/>
          </p:cNvSpPr>
          <p:nvPr>
            <p:ph type="body" sz="half" idx="2"/>
          </p:nvPr>
        </p:nvSpPr>
        <p:spPr>
          <a:xfrm>
            <a:off x="3492500" y="3357563"/>
            <a:ext cx="2519363" cy="1584325"/>
          </a:xfrm>
        </p:spPr>
        <p:txBody>
          <a:bodyPr/>
          <a:lstStyle/>
          <a:p>
            <a:pPr>
              <a:buFontTx/>
              <a:buNone/>
            </a:pPr>
            <a:endParaRPr lang="en-US" altLang="en-US" smtClean="0"/>
          </a:p>
        </p:txBody>
      </p:sp>
      <p:pic>
        <p:nvPicPr>
          <p:cNvPr id="6148" name="Picture 6" descr="C:\Users\User\Desktop\בית המרפסות\בית המרפסות.jpg"/>
          <p:cNvPicPr>
            <a:picLocks noChangeAspect="1" noChangeArrowheads="1"/>
          </p:cNvPicPr>
          <p:nvPr/>
        </p:nvPicPr>
        <p:blipFill>
          <a:blip r:embed="rId2" cstate="print"/>
          <a:srcRect/>
          <a:stretch>
            <a:fillRect/>
          </a:stretch>
        </p:blipFill>
        <p:spPr bwMode="auto">
          <a:xfrm>
            <a:off x="-1643106" y="-3929114"/>
            <a:ext cx="7573962" cy="10514013"/>
          </a:xfrm>
          <a:prstGeom prst="rect">
            <a:avLst/>
          </a:prstGeom>
          <a:noFill/>
          <a:ln w="9525">
            <a:noFill/>
            <a:miter lim="800000"/>
            <a:headEnd/>
            <a:tailEnd/>
          </a:ln>
        </p:spPr>
      </p:pic>
      <p:sp>
        <p:nvSpPr>
          <p:cNvPr id="6149" name="Rectangle 3"/>
          <p:cNvSpPr>
            <a:spLocks noGrp="1" noChangeArrowheads="1"/>
          </p:cNvSpPr>
          <p:nvPr>
            <p:ph type="body" sz="half" idx="1"/>
          </p:nvPr>
        </p:nvSpPr>
        <p:spPr>
          <a:xfrm>
            <a:off x="6143636" y="500042"/>
            <a:ext cx="2376488" cy="792163"/>
          </a:xfrm>
        </p:spPr>
        <p:txBody>
          <a:bodyPr>
            <a:normAutofit/>
          </a:bodyPr>
          <a:lstStyle/>
          <a:p>
            <a:pPr>
              <a:buFontTx/>
              <a:buNone/>
            </a:pPr>
            <a:r>
              <a:rPr lang="he-IL" altLang="en-US" sz="1400" dirty="0" smtClean="0">
                <a:latin typeface="Arial" pitchFamily="34" charset="0"/>
                <a:cs typeface="Arial" pitchFamily="34" charset="0"/>
              </a:rPr>
              <a:t>צילום מפינת הרחובות   </a:t>
            </a:r>
          </a:p>
          <a:p>
            <a:pPr>
              <a:buFontTx/>
              <a:buNone/>
            </a:pPr>
            <a:r>
              <a:rPr lang="he-IL" altLang="en-US" sz="1400" dirty="0" smtClean="0">
                <a:latin typeface="Arial" pitchFamily="34" charset="0"/>
                <a:cs typeface="Arial" pitchFamily="34" charset="0"/>
              </a:rPr>
              <a:t>משנת 1992 </a:t>
            </a:r>
            <a:endParaRPr lang="en-US" altLang="en-US" sz="1400" dirty="0" smtClean="0">
              <a:latin typeface="Arial" pitchFamily="34" charset="0"/>
              <a:cs typeface="Arial" pitchFamily="34" charset="0"/>
            </a:endParaRPr>
          </a:p>
        </p:txBody>
      </p:sp>
      <p:sp>
        <p:nvSpPr>
          <p:cNvPr id="6150" name="TextBox 5"/>
          <p:cNvSpPr txBox="1">
            <a:spLocks noChangeArrowheads="1"/>
          </p:cNvSpPr>
          <p:nvPr/>
        </p:nvSpPr>
        <p:spPr bwMode="auto">
          <a:xfrm>
            <a:off x="5072066" y="5715016"/>
            <a:ext cx="3779912" cy="276999"/>
          </a:xfrm>
          <a:prstGeom prst="rect">
            <a:avLst/>
          </a:prstGeom>
          <a:noFill/>
          <a:ln w="9525">
            <a:noFill/>
            <a:miter lim="800000"/>
            <a:headEnd/>
            <a:tailEnd/>
          </a:ln>
        </p:spPr>
        <p:txBody>
          <a:bodyPr wrap="square">
            <a:spAutoFit/>
          </a:bodyPr>
          <a:lstStyle/>
          <a:p>
            <a:r>
              <a:rPr lang="he-IL" altLang="en-US" sz="1200" dirty="0" smtClean="0">
                <a:cs typeface="Arial" pitchFamily="34" charset="0"/>
              </a:rPr>
              <a:t>מתוך: </a:t>
            </a:r>
            <a:r>
              <a:rPr lang="he-IL" altLang="en-US" sz="1200" dirty="0" err="1" smtClean="0">
                <a:cs typeface="Arial" pitchFamily="34" charset="0"/>
              </a:rPr>
              <a:t>מצגר</a:t>
            </a:r>
            <a:r>
              <a:rPr lang="he-IL" altLang="en-US" sz="1200" dirty="0" smtClean="0">
                <a:cs typeface="Arial" pitchFamily="34" charset="0"/>
              </a:rPr>
              <a:t>-סמוק</a:t>
            </a:r>
            <a:r>
              <a:rPr lang="he-IL" altLang="en-US" sz="1200" dirty="0">
                <a:cs typeface="Arial" pitchFamily="34" charset="0"/>
              </a:rPr>
              <a:t>, ניצה, בתים מן </a:t>
            </a:r>
            <a:r>
              <a:rPr lang="he-IL" altLang="en-US" sz="1200" dirty="0" smtClean="0">
                <a:cs typeface="Arial" pitchFamily="34" charset="0"/>
              </a:rPr>
              <a:t>החול  (1994)</a:t>
            </a:r>
            <a:endParaRPr lang="he-IL" sz="1200" dirty="0"/>
          </a:p>
        </p:txBody>
      </p:sp>
      <p:sp>
        <p:nvSpPr>
          <p:cNvPr id="9" name="מלבן 8"/>
          <p:cNvSpPr/>
          <p:nvPr/>
        </p:nvSpPr>
        <p:spPr>
          <a:xfrm>
            <a:off x="5143504" y="-2428916"/>
            <a:ext cx="57606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42</a:t>
            </a:fld>
            <a:endParaRPr lang="he-IL" dirty="0"/>
          </a:p>
        </p:txBody>
      </p:sp>
      <p:sp>
        <p:nvSpPr>
          <p:cNvPr id="11" name="מציין מיקום של כותרת תחתונה 10"/>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מיכל\שימור\יוסי בן ארצי\מסמכים עבור בית המרפסות\בית המרפסות - תמונות.jpg"/>
          <p:cNvPicPr>
            <a:picLocks noGrp="1" noChangeAspect="1" noChangeArrowheads="1"/>
          </p:cNvPicPr>
          <p:nvPr>
            <p:ph sz="half" idx="2"/>
          </p:nvPr>
        </p:nvPicPr>
        <p:blipFill>
          <a:blip r:embed="rId2" cstate="print"/>
          <a:srcRect/>
          <a:stretch>
            <a:fillRect/>
          </a:stretch>
        </p:blipFill>
        <p:spPr bwMode="auto">
          <a:xfrm>
            <a:off x="0" y="-2835696"/>
            <a:ext cx="7812360" cy="10861085"/>
          </a:xfrm>
          <a:prstGeom prst="rect">
            <a:avLst/>
          </a:prstGeom>
          <a:noFill/>
        </p:spPr>
      </p:pic>
      <p:sp>
        <p:nvSpPr>
          <p:cNvPr id="22" name="מלבן 21"/>
          <p:cNvSpPr/>
          <p:nvPr/>
        </p:nvSpPr>
        <p:spPr>
          <a:xfrm>
            <a:off x="3707904" y="0"/>
            <a:ext cx="2088232"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טקסט 5"/>
          <p:cNvSpPr>
            <a:spLocks noGrp="1"/>
          </p:cNvSpPr>
          <p:nvPr>
            <p:ph type="body" idx="1"/>
          </p:nvPr>
        </p:nvSpPr>
        <p:spPr>
          <a:xfrm>
            <a:off x="3347864" y="764704"/>
            <a:ext cx="5328592" cy="576064"/>
          </a:xfrm>
        </p:spPr>
        <p:txBody>
          <a:bodyPr>
            <a:noAutofit/>
          </a:bodyPr>
          <a:lstStyle/>
          <a:p>
            <a:r>
              <a:rPr lang="he-IL" sz="1400" b="0" dirty="0" smtClean="0"/>
              <a:t>שנות ה- 40 </a:t>
            </a:r>
          </a:p>
          <a:p>
            <a:r>
              <a:rPr lang="he-IL" sz="1400" b="0" dirty="0" smtClean="0"/>
              <a:t>מבט לצפון  מרח' קינג </a:t>
            </a:r>
            <a:r>
              <a:rPr lang="he-IL" sz="1400" b="0" dirty="0" err="1" smtClean="0"/>
              <a:t>ג'ורג</a:t>
            </a:r>
            <a:r>
              <a:rPr lang="he-IL" sz="1400" b="0" dirty="0" smtClean="0"/>
              <a:t>'</a:t>
            </a:r>
          </a:p>
          <a:p>
            <a:r>
              <a:rPr lang="he-IL" sz="1400" b="0" dirty="0" smtClean="0"/>
              <a:t>  לפני סגירת המרפסות</a:t>
            </a:r>
            <a:endParaRPr lang="he-IL" sz="1400" b="0" dirty="0"/>
          </a:p>
        </p:txBody>
      </p:sp>
      <p:sp>
        <p:nvSpPr>
          <p:cNvPr id="20" name="מלבן 19"/>
          <p:cNvSpPr/>
          <p:nvPr/>
        </p:nvSpPr>
        <p:spPr>
          <a:xfrm>
            <a:off x="857224" y="2285992"/>
            <a:ext cx="4968552" cy="276999"/>
          </a:xfrm>
          <a:prstGeom prst="rect">
            <a:avLst/>
          </a:prstGeom>
        </p:spPr>
        <p:txBody>
          <a:bodyPr wrap="square">
            <a:spAutoFit/>
          </a:bodyPr>
          <a:lstStyle/>
          <a:p>
            <a:r>
              <a:rPr lang="he-IL" sz="1200" dirty="0" smtClean="0"/>
              <a:t>מתוך: </a:t>
            </a:r>
            <a:r>
              <a:rPr lang="he-IL" sz="1200" dirty="0" err="1" smtClean="0"/>
              <a:t>מצגר</a:t>
            </a:r>
            <a:r>
              <a:rPr lang="he-IL" sz="1200" dirty="0" smtClean="0"/>
              <a:t> סמוק</a:t>
            </a:r>
            <a:r>
              <a:rPr lang="en-US" sz="1200" dirty="0" smtClean="0"/>
              <a:t>, </a:t>
            </a:r>
            <a:r>
              <a:rPr lang="he-IL" sz="1200" dirty="0" smtClean="0"/>
              <a:t>ניצה</a:t>
            </a:r>
            <a:r>
              <a:rPr lang="en-US" sz="1200" dirty="0" smtClean="0"/>
              <a:t>, </a:t>
            </a:r>
            <a:r>
              <a:rPr lang="he-IL" sz="1200" dirty="0" smtClean="0"/>
              <a:t>בתים מן החול</a:t>
            </a:r>
            <a:r>
              <a:rPr lang="en-US" sz="1200" dirty="0" smtClean="0"/>
              <a:t>(1994)</a:t>
            </a:r>
            <a:endParaRPr lang="he-IL" sz="1200" dirty="0"/>
          </a:p>
        </p:txBody>
      </p:sp>
      <p:sp>
        <p:nvSpPr>
          <p:cNvPr id="23" name="TextBox 22"/>
          <p:cNvSpPr txBox="1"/>
          <p:nvPr/>
        </p:nvSpPr>
        <p:spPr>
          <a:xfrm>
            <a:off x="6084168" y="3861048"/>
            <a:ext cx="2592288" cy="738664"/>
          </a:xfrm>
          <a:prstGeom prst="rect">
            <a:avLst/>
          </a:prstGeom>
          <a:noFill/>
        </p:spPr>
        <p:txBody>
          <a:bodyPr wrap="square" rtlCol="1">
            <a:spAutoFit/>
          </a:bodyPr>
          <a:lstStyle/>
          <a:p>
            <a:r>
              <a:rPr lang="he-IL" sz="1400" dirty="0" smtClean="0"/>
              <a:t>שנות ה – 90</a:t>
            </a:r>
          </a:p>
          <a:p>
            <a:r>
              <a:rPr lang="he-IL" sz="1400" dirty="0" smtClean="0"/>
              <a:t>מבט לדרום </a:t>
            </a:r>
          </a:p>
          <a:p>
            <a:r>
              <a:rPr lang="he-IL" sz="1400" dirty="0" smtClean="0"/>
              <a:t>לאחר סגירת המרפסות </a:t>
            </a:r>
            <a:endParaRPr lang="he-IL" sz="1400" dirty="0"/>
          </a:p>
        </p:txBody>
      </p:sp>
      <p:sp>
        <p:nvSpPr>
          <p:cNvPr id="9" name="מציין מיקום של מספר שקופית 8"/>
          <p:cNvSpPr>
            <a:spLocks noGrp="1"/>
          </p:cNvSpPr>
          <p:nvPr>
            <p:ph type="sldNum" sz="quarter" idx="12"/>
          </p:nvPr>
        </p:nvSpPr>
        <p:spPr/>
        <p:txBody>
          <a:bodyPr/>
          <a:lstStyle/>
          <a:p>
            <a:fld id="{DAF22AC9-109E-4E4D-92F9-530E51D9A3A2}" type="slidenum">
              <a:rPr lang="he-IL" smtClean="0"/>
              <a:pPr/>
              <a:t>43</a:t>
            </a:fld>
            <a:endParaRPr lang="he-IL"/>
          </a:p>
        </p:txBody>
      </p:sp>
      <p:sp>
        <p:nvSpPr>
          <p:cNvPr id="10" name="מציין מיקום של כותרת תחתונה 9"/>
          <p:cNvSpPr>
            <a:spLocks noGrp="1"/>
          </p:cNvSpPr>
          <p:nvPr>
            <p:ph type="ftr" sz="quarter" idx="11"/>
          </p:nvPr>
        </p:nvSpPr>
        <p:spPr>
          <a:xfrm>
            <a:off x="3071802" y="6357958"/>
            <a:ext cx="2895600" cy="365125"/>
          </a:xfrm>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תמונה 2"/>
          <p:cNvSpPr txBox="1">
            <a:spLocks/>
          </p:cNvSpPr>
          <p:nvPr/>
        </p:nvSpPr>
        <p:spPr>
          <a:xfrm>
            <a:off x="1916088" y="773088"/>
            <a:ext cx="5486400" cy="4114800"/>
          </a:xfrm>
          <a:prstGeom prst="rect">
            <a:avLst/>
          </a:prstGeom>
        </p:spPr>
      </p:sp>
      <p:sp>
        <p:nvSpPr>
          <p:cNvPr id="7" name="TextBox 6"/>
          <p:cNvSpPr txBox="1"/>
          <p:nvPr/>
        </p:nvSpPr>
        <p:spPr>
          <a:xfrm>
            <a:off x="1187624" y="5157192"/>
            <a:ext cx="3456384" cy="369332"/>
          </a:xfrm>
          <a:prstGeom prst="rect">
            <a:avLst/>
          </a:prstGeom>
          <a:noFill/>
        </p:spPr>
        <p:txBody>
          <a:bodyPr wrap="square" rtlCol="1">
            <a:spAutoFit/>
          </a:bodyPr>
          <a:lstStyle/>
          <a:p>
            <a:endParaRPr lang="he-IL" dirty="0"/>
          </a:p>
        </p:txBody>
      </p:sp>
      <p:sp>
        <p:nvSpPr>
          <p:cNvPr id="3076" name="Rectangle 4"/>
          <p:cNvSpPr>
            <a:spLocks noChangeArrowheads="1"/>
          </p:cNvSpPr>
          <p:nvPr/>
        </p:nvSpPr>
        <p:spPr bwMode="auto">
          <a:xfrm>
            <a:off x="8883993" y="-138499"/>
            <a:ext cx="26000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he-IL"/>
          </a:p>
        </p:txBody>
      </p:sp>
      <p:pic>
        <p:nvPicPr>
          <p:cNvPr id="21509" name="Picture 5" descr="D:\מיכל\שימור\יוסי בן ארצי\מסמכים עבור בית המרפסות\- תמונות 3,4,5.jpg"/>
          <p:cNvPicPr>
            <a:picLocks noChangeAspect="1" noChangeArrowheads="1"/>
          </p:cNvPicPr>
          <p:nvPr/>
        </p:nvPicPr>
        <p:blipFill>
          <a:blip r:embed="rId2" cstate="print"/>
          <a:srcRect/>
          <a:stretch>
            <a:fillRect/>
          </a:stretch>
        </p:blipFill>
        <p:spPr bwMode="auto">
          <a:xfrm>
            <a:off x="-108520" y="-531440"/>
            <a:ext cx="5966137" cy="8280920"/>
          </a:xfrm>
          <a:prstGeom prst="rect">
            <a:avLst/>
          </a:prstGeom>
          <a:noFill/>
        </p:spPr>
      </p:pic>
      <p:sp>
        <p:nvSpPr>
          <p:cNvPr id="11" name="מלבן 10"/>
          <p:cNvSpPr/>
          <p:nvPr/>
        </p:nvSpPr>
        <p:spPr>
          <a:xfrm>
            <a:off x="6084168" y="6021288"/>
            <a:ext cx="3059832" cy="8367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1200" dirty="0" smtClean="0">
                <a:solidFill>
                  <a:srgbClr val="FF0000"/>
                </a:solidFill>
              </a:rPr>
              <a:t>בית </a:t>
            </a:r>
            <a:r>
              <a:rPr lang="he-IL" sz="1200" dirty="0" err="1" smtClean="0">
                <a:solidFill>
                  <a:srgbClr val="FF0000"/>
                </a:solidFill>
              </a:rPr>
              <a:t>הורנשטיין</a:t>
            </a:r>
            <a:r>
              <a:rPr lang="he-IL" sz="1200" dirty="0" smtClean="0">
                <a:solidFill>
                  <a:srgbClr val="FF0000"/>
                </a:solidFill>
              </a:rPr>
              <a:t/>
            </a:r>
            <a:br>
              <a:rPr lang="he-IL" sz="1200" dirty="0" smtClean="0">
                <a:solidFill>
                  <a:srgbClr val="FF0000"/>
                </a:solidFill>
              </a:rPr>
            </a:br>
            <a:r>
              <a:rPr lang="he-IL" sz="1200" dirty="0" smtClean="0">
                <a:solidFill>
                  <a:srgbClr val="FF0000"/>
                </a:solidFill>
              </a:rPr>
              <a:t>דיזנגוף 54 פינת קינג </a:t>
            </a:r>
            <a:r>
              <a:rPr lang="he-IL" sz="1200" dirty="0" err="1" smtClean="0">
                <a:solidFill>
                  <a:srgbClr val="FF0000"/>
                </a:solidFill>
              </a:rPr>
              <a:t>ג'ורג</a:t>
            </a:r>
            <a:r>
              <a:rPr lang="he-IL" sz="1200" dirty="0" smtClean="0">
                <a:solidFill>
                  <a:srgbClr val="FF0000"/>
                </a:solidFill>
              </a:rPr>
              <a:t>' 68 תל- אביב </a:t>
            </a:r>
            <a:br>
              <a:rPr lang="he-IL" sz="1200" dirty="0" smtClean="0">
                <a:solidFill>
                  <a:srgbClr val="FF0000"/>
                </a:solidFill>
              </a:rPr>
            </a:br>
            <a:r>
              <a:rPr lang="he-IL" sz="1200" dirty="0" smtClean="0">
                <a:solidFill>
                  <a:srgbClr val="FF0000"/>
                </a:solidFill>
              </a:rPr>
              <a:t>אדריכל זאב הלר  </a:t>
            </a:r>
            <a:br>
              <a:rPr lang="he-IL" sz="1200" dirty="0" smtClean="0">
                <a:solidFill>
                  <a:srgbClr val="FF0000"/>
                </a:solidFill>
              </a:rPr>
            </a:br>
            <a:r>
              <a:rPr lang="he-IL" sz="1200" dirty="0" smtClean="0">
                <a:solidFill>
                  <a:srgbClr val="FF0000"/>
                </a:solidFill>
              </a:rPr>
              <a:t>1936</a:t>
            </a:r>
            <a:r>
              <a:rPr lang="he-IL" sz="1200" dirty="0" smtClean="0"/>
              <a:t/>
            </a:r>
            <a:br>
              <a:rPr lang="he-IL" sz="1200" dirty="0" smtClean="0"/>
            </a:br>
            <a:endParaRPr lang="he-IL" sz="1200" dirty="0"/>
          </a:p>
        </p:txBody>
      </p:sp>
      <p:sp>
        <p:nvSpPr>
          <p:cNvPr id="12" name="מלבן 11"/>
          <p:cNvSpPr/>
          <p:nvPr/>
        </p:nvSpPr>
        <p:spPr>
          <a:xfrm>
            <a:off x="6084168" y="476672"/>
            <a:ext cx="2736303" cy="1200329"/>
          </a:xfrm>
          <a:prstGeom prst="rect">
            <a:avLst/>
          </a:prstGeom>
        </p:spPr>
        <p:txBody>
          <a:bodyPr wrap="square">
            <a:spAutoFit/>
          </a:bodyPr>
          <a:lstStyle/>
          <a:p>
            <a:endParaRPr lang="he-IL" dirty="0" smtClean="0">
              <a:solidFill>
                <a:schemeClr val="tx1">
                  <a:lumMod val="50000"/>
                  <a:lumOff val="50000"/>
                </a:schemeClr>
              </a:solidFill>
            </a:endParaRPr>
          </a:p>
          <a:p>
            <a:r>
              <a:rPr lang="he-IL" dirty="0" smtClean="0">
                <a:solidFill>
                  <a:schemeClr val="tx1">
                    <a:lumMod val="50000"/>
                    <a:lumOff val="50000"/>
                  </a:schemeClr>
                </a:solidFill>
              </a:rPr>
              <a:t>אלמנט הגליל המרכזי</a:t>
            </a:r>
          </a:p>
          <a:p>
            <a:r>
              <a:rPr lang="he-IL" dirty="0" smtClean="0">
                <a:solidFill>
                  <a:schemeClr val="tx1">
                    <a:lumMod val="50000"/>
                    <a:lumOff val="50000"/>
                  </a:schemeClr>
                </a:solidFill>
              </a:rPr>
              <a:t>בציר הרחובות  </a:t>
            </a:r>
          </a:p>
          <a:p>
            <a:r>
              <a:rPr lang="he-IL" sz="1200" dirty="0" smtClean="0">
                <a:solidFill>
                  <a:schemeClr val="tx1">
                    <a:lumMod val="50000"/>
                    <a:lumOff val="50000"/>
                  </a:schemeClr>
                </a:solidFill>
              </a:rPr>
              <a:t>צילום-מיכל זוהר 2003</a:t>
            </a:r>
            <a:r>
              <a:rPr lang="he-IL" dirty="0" smtClean="0">
                <a:solidFill>
                  <a:schemeClr val="tx1">
                    <a:lumMod val="50000"/>
                    <a:lumOff val="50000"/>
                  </a:schemeClr>
                </a:solidFill>
              </a:rPr>
              <a:t> </a:t>
            </a:r>
          </a:p>
        </p:txBody>
      </p:sp>
      <p:sp>
        <p:nvSpPr>
          <p:cNvPr id="13" name="מלבן 12"/>
          <p:cNvSpPr/>
          <p:nvPr/>
        </p:nvSpPr>
        <p:spPr>
          <a:xfrm>
            <a:off x="6084168" y="5733256"/>
            <a:ext cx="3059832" cy="2880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dirty="0" smtClean="0"/>
              <a:t>10. תמונות </a:t>
            </a:r>
            <a:endParaRPr lang="he-IL" dirty="0"/>
          </a:p>
        </p:txBody>
      </p:sp>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44</a:t>
            </a:fld>
            <a:endParaRPr lang="he-IL"/>
          </a:p>
        </p:txBody>
      </p:sp>
      <p:sp>
        <p:nvSpPr>
          <p:cNvPr id="14" name="מציין מיקום של כותרת תחתונה 13"/>
          <p:cNvSpPr>
            <a:spLocks noGrp="1"/>
          </p:cNvSpPr>
          <p:nvPr>
            <p:ph type="ftr" sz="quarter" idx="11"/>
          </p:nvPr>
        </p:nvSpPr>
        <p:spPr/>
        <p:txBody>
          <a:bodyPr/>
          <a:lstStyle/>
          <a:p>
            <a:endParaRPr lang="he-IL"/>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D:\מיכל\שימור\יוסי בן ארצי\מסמכים עבור בית המרפסות\1,2.BMP"/>
          <p:cNvPicPr>
            <a:picLocks noChangeAspect="1" noChangeArrowheads="1"/>
          </p:cNvPicPr>
          <p:nvPr/>
        </p:nvPicPr>
        <p:blipFill>
          <a:blip r:embed="rId2" cstate="print"/>
          <a:srcRect/>
          <a:stretch>
            <a:fillRect/>
          </a:stretch>
        </p:blipFill>
        <p:spPr bwMode="auto">
          <a:xfrm>
            <a:off x="500034" y="-1714536"/>
            <a:ext cx="7454846" cy="10347622"/>
          </a:xfrm>
          <a:prstGeom prst="rect">
            <a:avLst/>
          </a:prstGeom>
          <a:noFill/>
        </p:spPr>
      </p:pic>
      <p:sp>
        <p:nvSpPr>
          <p:cNvPr id="2" name="כותרת 1"/>
          <p:cNvSpPr>
            <a:spLocks noGrp="1"/>
          </p:cNvSpPr>
          <p:nvPr>
            <p:ph type="title"/>
          </p:nvPr>
        </p:nvSpPr>
        <p:spPr>
          <a:xfrm>
            <a:off x="5796136" y="476672"/>
            <a:ext cx="2736304" cy="1080120"/>
          </a:xfrm>
        </p:spPr>
        <p:txBody>
          <a:bodyPr>
            <a:normAutofit/>
          </a:bodyPr>
          <a:lstStyle/>
          <a:p>
            <a:r>
              <a:rPr lang="he-IL" sz="1400" b="0" dirty="0" smtClean="0">
                <a:cs typeface="+mn-cs"/>
              </a:rPr>
              <a:t>מבטים לעבר הבניין</a:t>
            </a:r>
            <a:br>
              <a:rPr lang="he-IL" sz="1400" b="0" dirty="0" smtClean="0">
                <a:cs typeface="+mn-cs"/>
              </a:rPr>
            </a:br>
            <a:r>
              <a:rPr lang="he-IL" sz="1400" b="0" dirty="0" smtClean="0">
                <a:cs typeface="+mn-cs"/>
              </a:rPr>
              <a:t>מכיוון רח' דיזנגוף </a:t>
            </a:r>
            <a:r>
              <a:rPr lang="he-IL" sz="1800" b="0" dirty="0" smtClean="0">
                <a:cs typeface="+mn-cs"/>
              </a:rPr>
              <a:t/>
            </a:r>
            <a:br>
              <a:rPr lang="he-IL" sz="1800" b="0" dirty="0" smtClean="0">
                <a:cs typeface="+mn-cs"/>
              </a:rPr>
            </a:br>
            <a:r>
              <a:rPr lang="he-IL" sz="1200" b="0" dirty="0" smtClean="0">
                <a:cs typeface="+mn-cs"/>
              </a:rPr>
              <a:t>צילום-מיכל זוהר 2003</a:t>
            </a:r>
            <a:endParaRPr lang="he-IL" sz="1200" b="0" dirty="0">
              <a:cs typeface="+mn-cs"/>
            </a:endParaRPr>
          </a:p>
        </p:txBody>
      </p:sp>
      <p:sp>
        <p:nvSpPr>
          <p:cNvPr id="5" name="מציין מיקום של תמונה 2"/>
          <p:cNvSpPr txBox="1">
            <a:spLocks/>
          </p:cNvSpPr>
          <p:nvPr/>
        </p:nvSpPr>
        <p:spPr>
          <a:xfrm>
            <a:off x="1916088" y="773088"/>
            <a:ext cx="5486400" cy="4114800"/>
          </a:xfrm>
          <a:prstGeom prst="rect">
            <a:avLst/>
          </a:prstGeom>
        </p:spPr>
      </p:sp>
      <p:sp>
        <p:nvSpPr>
          <p:cNvPr id="7" name="TextBox 6"/>
          <p:cNvSpPr txBox="1"/>
          <p:nvPr/>
        </p:nvSpPr>
        <p:spPr>
          <a:xfrm>
            <a:off x="1187624" y="5157192"/>
            <a:ext cx="3456384" cy="369332"/>
          </a:xfrm>
          <a:prstGeom prst="rect">
            <a:avLst/>
          </a:prstGeom>
          <a:noFill/>
        </p:spPr>
        <p:txBody>
          <a:bodyPr wrap="square" rtlCol="1">
            <a:spAutoFit/>
          </a:bodyPr>
          <a:lstStyle/>
          <a:p>
            <a:endParaRPr lang="he-IL" dirty="0"/>
          </a:p>
        </p:txBody>
      </p:sp>
      <p:sp>
        <p:nvSpPr>
          <p:cNvPr id="3076" name="Rectangle 4"/>
          <p:cNvSpPr>
            <a:spLocks noChangeArrowheads="1"/>
          </p:cNvSpPr>
          <p:nvPr/>
        </p:nvSpPr>
        <p:spPr bwMode="auto">
          <a:xfrm>
            <a:off x="8883993" y="-138499"/>
            <a:ext cx="26000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he-IL"/>
          </a:p>
        </p:txBody>
      </p:sp>
      <p:sp>
        <p:nvSpPr>
          <p:cNvPr id="12" name="מלבן 11"/>
          <p:cNvSpPr/>
          <p:nvPr/>
        </p:nvSpPr>
        <p:spPr>
          <a:xfrm>
            <a:off x="683568" y="7173416"/>
            <a:ext cx="86409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ציין מיקום של מספר שקופית 12"/>
          <p:cNvSpPr>
            <a:spLocks noGrp="1"/>
          </p:cNvSpPr>
          <p:nvPr>
            <p:ph type="sldNum" sz="quarter" idx="12"/>
          </p:nvPr>
        </p:nvSpPr>
        <p:spPr/>
        <p:txBody>
          <a:bodyPr/>
          <a:lstStyle/>
          <a:p>
            <a:fld id="{DAF22AC9-109E-4E4D-92F9-530E51D9A3A2}" type="slidenum">
              <a:rPr lang="he-IL" smtClean="0"/>
              <a:pPr/>
              <a:t>45</a:t>
            </a:fld>
            <a:endParaRPr lang="he-IL"/>
          </a:p>
        </p:txBody>
      </p:sp>
      <p:sp>
        <p:nvSpPr>
          <p:cNvPr id="14" name="מציין מיקום של כותרת תחתונה 13"/>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685800" y="3573463"/>
            <a:ext cx="7772400" cy="1008062"/>
          </a:xfrm>
        </p:spPr>
        <p:txBody>
          <a:bodyPr/>
          <a:lstStyle/>
          <a:p>
            <a:pPr>
              <a:buFontTx/>
              <a:buNone/>
            </a:pPr>
            <a:r>
              <a:rPr lang="en-US" altLang="en-US" sz="2000" dirty="0" smtClean="0">
                <a:cs typeface="Aharoni" pitchFamily="2" charset="-79"/>
              </a:rPr>
              <a:t>                    </a:t>
            </a:r>
          </a:p>
        </p:txBody>
      </p:sp>
      <p:pic>
        <p:nvPicPr>
          <p:cNvPr id="11267" name="Picture 2"/>
          <p:cNvPicPr>
            <a:picLocks noChangeAspect="1"/>
          </p:cNvPicPr>
          <p:nvPr/>
        </p:nvPicPr>
        <p:blipFill>
          <a:blip r:embed="rId3" cstate="print"/>
          <a:srcRect/>
          <a:stretch>
            <a:fillRect/>
          </a:stretch>
        </p:blipFill>
        <p:spPr bwMode="auto">
          <a:xfrm>
            <a:off x="571472" y="0"/>
            <a:ext cx="8064896" cy="5700034"/>
          </a:xfrm>
          <a:prstGeom prst="rect">
            <a:avLst/>
          </a:prstGeom>
          <a:noFill/>
          <a:ln w="9525">
            <a:noFill/>
            <a:miter lim="800000"/>
            <a:headEnd/>
            <a:tailEnd/>
          </a:ln>
        </p:spPr>
      </p:pic>
      <p:sp>
        <p:nvSpPr>
          <p:cNvPr id="11268" name="TextBox 3"/>
          <p:cNvSpPr txBox="1">
            <a:spLocks noChangeArrowheads="1"/>
          </p:cNvSpPr>
          <p:nvPr/>
        </p:nvSpPr>
        <p:spPr bwMode="auto">
          <a:xfrm>
            <a:off x="5577894" y="158750"/>
            <a:ext cx="184731" cy="461665"/>
          </a:xfrm>
          <a:prstGeom prst="rect">
            <a:avLst/>
          </a:prstGeom>
          <a:noFill/>
          <a:ln w="9525">
            <a:noFill/>
            <a:miter lim="800000"/>
            <a:headEnd/>
            <a:tailEnd/>
          </a:ln>
        </p:spPr>
        <p:txBody>
          <a:bodyPr wrap="none">
            <a:spAutoFit/>
          </a:bodyPr>
          <a:lstStyle/>
          <a:p>
            <a:endParaRPr lang="he-IL" sz="2400" dirty="0">
              <a:cs typeface="Arial" pitchFamily="34" charset="0"/>
            </a:endParaRPr>
          </a:p>
        </p:txBody>
      </p:sp>
      <p:sp>
        <p:nvSpPr>
          <p:cNvPr id="11269" name="TextBox 4"/>
          <p:cNvSpPr txBox="1">
            <a:spLocks noChangeArrowheads="1"/>
          </p:cNvSpPr>
          <p:nvPr/>
        </p:nvSpPr>
        <p:spPr bwMode="auto">
          <a:xfrm>
            <a:off x="8243888" y="549275"/>
            <a:ext cx="431800" cy="369332"/>
          </a:xfrm>
          <a:prstGeom prst="rect">
            <a:avLst/>
          </a:prstGeom>
          <a:noFill/>
          <a:ln w="9525">
            <a:noFill/>
            <a:miter lim="800000"/>
            <a:headEnd/>
            <a:tailEnd/>
          </a:ln>
        </p:spPr>
        <p:txBody>
          <a:bodyPr>
            <a:spAutoFit/>
          </a:bodyPr>
          <a:lstStyle/>
          <a:p>
            <a:endParaRPr lang="he-IL" dirty="0">
              <a:solidFill>
                <a:srgbClr val="FF0000"/>
              </a:solidFill>
            </a:endParaRPr>
          </a:p>
        </p:txBody>
      </p:sp>
      <p:sp>
        <p:nvSpPr>
          <p:cNvPr id="11270" name="TextBox 5"/>
          <p:cNvSpPr txBox="1">
            <a:spLocks noChangeArrowheads="1"/>
          </p:cNvSpPr>
          <p:nvPr/>
        </p:nvSpPr>
        <p:spPr bwMode="auto">
          <a:xfrm>
            <a:off x="5508625" y="549275"/>
            <a:ext cx="358775" cy="369332"/>
          </a:xfrm>
          <a:prstGeom prst="rect">
            <a:avLst/>
          </a:prstGeom>
          <a:noFill/>
          <a:ln w="9525">
            <a:noFill/>
            <a:miter lim="800000"/>
            <a:headEnd/>
            <a:tailEnd/>
          </a:ln>
        </p:spPr>
        <p:txBody>
          <a:bodyPr>
            <a:spAutoFit/>
          </a:bodyPr>
          <a:lstStyle/>
          <a:p>
            <a:endParaRPr lang="he-IL" dirty="0">
              <a:solidFill>
                <a:srgbClr val="FF0000"/>
              </a:solidFill>
            </a:endParaRPr>
          </a:p>
        </p:txBody>
      </p:sp>
      <p:sp>
        <p:nvSpPr>
          <p:cNvPr id="11271" name="TextBox 6"/>
          <p:cNvSpPr txBox="1">
            <a:spLocks noChangeArrowheads="1"/>
          </p:cNvSpPr>
          <p:nvPr/>
        </p:nvSpPr>
        <p:spPr bwMode="auto">
          <a:xfrm>
            <a:off x="2771775" y="549275"/>
            <a:ext cx="431800" cy="369332"/>
          </a:xfrm>
          <a:prstGeom prst="rect">
            <a:avLst/>
          </a:prstGeom>
          <a:noFill/>
          <a:ln w="9525">
            <a:noFill/>
            <a:miter lim="800000"/>
            <a:headEnd/>
            <a:tailEnd/>
          </a:ln>
        </p:spPr>
        <p:txBody>
          <a:bodyPr>
            <a:spAutoFit/>
          </a:bodyPr>
          <a:lstStyle/>
          <a:p>
            <a:endParaRPr lang="he-IL" dirty="0">
              <a:solidFill>
                <a:srgbClr val="FF0000"/>
              </a:solidFill>
            </a:endParaRPr>
          </a:p>
        </p:txBody>
      </p:sp>
      <p:sp>
        <p:nvSpPr>
          <p:cNvPr id="11272" name="TextBox 7"/>
          <p:cNvSpPr txBox="1">
            <a:spLocks noChangeArrowheads="1"/>
          </p:cNvSpPr>
          <p:nvPr/>
        </p:nvSpPr>
        <p:spPr bwMode="auto">
          <a:xfrm>
            <a:off x="8243888" y="2492375"/>
            <a:ext cx="431800" cy="369332"/>
          </a:xfrm>
          <a:prstGeom prst="rect">
            <a:avLst/>
          </a:prstGeom>
          <a:noFill/>
          <a:ln w="9525">
            <a:noFill/>
            <a:miter lim="800000"/>
            <a:headEnd/>
            <a:tailEnd/>
          </a:ln>
        </p:spPr>
        <p:txBody>
          <a:bodyPr>
            <a:spAutoFit/>
          </a:bodyPr>
          <a:lstStyle/>
          <a:p>
            <a:endParaRPr lang="he-IL" dirty="0">
              <a:solidFill>
                <a:srgbClr val="FF0000"/>
              </a:solidFill>
            </a:endParaRPr>
          </a:p>
        </p:txBody>
      </p:sp>
      <p:sp>
        <p:nvSpPr>
          <p:cNvPr id="11274" name="TextBox 9"/>
          <p:cNvSpPr txBox="1">
            <a:spLocks noChangeArrowheads="1"/>
          </p:cNvSpPr>
          <p:nvPr/>
        </p:nvSpPr>
        <p:spPr bwMode="auto">
          <a:xfrm>
            <a:off x="2771775" y="2492375"/>
            <a:ext cx="360363" cy="369332"/>
          </a:xfrm>
          <a:prstGeom prst="rect">
            <a:avLst/>
          </a:prstGeom>
          <a:noFill/>
          <a:ln w="9525">
            <a:noFill/>
            <a:miter lim="800000"/>
            <a:headEnd/>
            <a:tailEnd/>
          </a:ln>
        </p:spPr>
        <p:txBody>
          <a:bodyPr>
            <a:spAutoFit/>
          </a:bodyPr>
          <a:lstStyle/>
          <a:p>
            <a:endParaRPr lang="he-IL" dirty="0">
              <a:solidFill>
                <a:srgbClr val="FF0000"/>
              </a:solidFill>
            </a:endParaRPr>
          </a:p>
        </p:txBody>
      </p:sp>
      <p:sp>
        <p:nvSpPr>
          <p:cNvPr id="11275" name="TextBox 10"/>
          <p:cNvSpPr txBox="1">
            <a:spLocks noChangeArrowheads="1"/>
          </p:cNvSpPr>
          <p:nvPr/>
        </p:nvSpPr>
        <p:spPr bwMode="auto">
          <a:xfrm>
            <a:off x="8243888" y="4581525"/>
            <a:ext cx="360362" cy="369332"/>
          </a:xfrm>
          <a:prstGeom prst="rect">
            <a:avLst/>
          </a:prstGeom>
          <a:noFill/>
          <a:ln w="9525">
            <a:noFill/>
            <a:miter lim="800000"/>
            <a:headEnd/>
            <a:tailEnd/>
          </a:ln>
        </p:spPr>
        <p:txBody>
          <a:bodyPr>
            <a:spAutoFit/>
          </a:bodyPr>
          <a:lstStyle/>
          <a:p>
            <a:endParaRPr lang="he-IL" dirty="0">
              <a:solidFill>
                <a:srgbClr val="FF0000"/>
              </a:solidFill>
            </a:endParaRPr>
          </a:p>
        </p:txBody>
      </p:sp>
      <p:sp>
        <p:nvSpPr>
          <p:cNvPr id="11276" name="TextBox 11"/>
          <p:cNvSpPr txBox="1">
            <a:spLocks noChangeArrowheads="1"/>
          </p:cNvSpPr>
          <p:nvPr/>
        </p:nvSpPr>
        <p:spPr bwMode="auto">
          <a:xfrm>
            <a:off x="5508625" y="4581525"/>
            <a:ext cx="431800" cy="369332"/>
          </a:xfrm>
          <a:prstGeom prst="rect">
            <a:avLst/>
          </a:prstGeom>
          <a:noFill/>
          <a:ln w="9525">
            <a:noFill/>
            <a:miter lim="800000"/>
            <a:headEnd/>
            <a:tailEnd/>
          </a:ln>
        </p:spPr>
        <p:txBody>
          <a:bodyPr>
            <a:spAutoFit/>
          </a:bodyPr>
          <a:lstStyle/>
          <a:p>
            <a:endParaRPr lang="he-IL" dirty="0">
              <a:solidFill>
                <a:srgbClr val="FF0000"/>
              </a:solidFill>
            </a:endParaRPr>
          </a:p>
        </p:txBody>
      </p:sp>
      <p:sp>
        <p:nvSpPr>
          <p:cNvPr id="11277" name="TextBox 12"/>
          <p:cNvSpPr txBox="1">
            <a:spLocks noChangeArrowheads="1"/>
          </p:cNvSpPr>
          <p:nvPr/>
        </p:nvSpPr>
        <p:spPr bwMode="auto">
          <a:xfrm>
            <a:off x="2771775" y="4581525"/>
            <a:ext cx="720725" cy="369332"/>
          </a:xfrm>
          <a:prstGeom prst="rect">
            <a:avLst/>
          </a:prstGeom>
          <a:noFill/>
          <a:ln w="9525">
            <a:noFill/>
            <a:miter lim="800000"/>
            <a:headEnd/>
            <a:tailEnd/>
          </a:ln>
        </p:spPr>
        <p:txBody>
          <a:bodyPr>
            <a:spAutoFit/>
          </a:bodyPr>
          <a:lstStyle/>
          <a:p>
            <a:endParaRPr lang="he-IL" dirty="0">
              <a:solidFill>
                <a:srgbClr val="FF0000"/>
              </a:solidFill>
            </a:endParaRPr>
          </a:p>
        </p:txBody>
      </p:sp>
      <p:sp>
        <p:nvSpPr>
          <p:cNvPr id="14" name="TextBox 13"/>
          <p:cNvSpPr txBox="1"/>
          <p:nvPr/>
        </p:nvSpPr>
        <p:spPr>
          <a:xfrm>
            <a:off x="4857752" y="5715016"/>
            <a:ext cx="3816424" cy="923330"/>
          </a:xfrm>
          <a:prstGeom prst="rect">
            <a:avLst/>
          </a:prstGeom>
          <a:noFill/>
        </p:spPr>
        <p:txBody>
          <a:bodyPr wrap="square" rtlCol="1">
            <a:spAutoFit/>
          </a:bodyPr>
          <a:lstStyle/>
          <a:p>
            <a:r>
              <a:rPr lang="he-IL" dirty="0" smtClean="0">
                <a:solidFill>
                  <a:schemeClr val="tx1">
                    <a:lumMod val="50000"/>
                    <a:lumOff val="50000"/>
                  </a:schemeClr>
                </a:solidFill>
              </a:rPr>
              <a:t> </a:t>
            </a:r>
            <a:r>
              <a:rPr lang="he-IL" dirty="0" smtClean="0"/>
              <a:t>תמונת המצב – 2014  </a:t>
            </a:r>
          </a:p>
          <a:p>
            <a:r>
              <a:rPr lang="he-IL" dirty="0" smtClean="0"/>
              <a:t> מבט סביב החזיתות בניגוד לכוון השעון</a:t>
            </a:r>
          </a:p>
          <a:p>
            <a:r>
              <a:rPr lang="he-IL" sz="1200" dirty="0" smtClean="0"/>
              <a:t>  צילום מיכל זוהר 2014</a:t>
            </a:r>
            <a:r>
              <a:rPr lang="he-IL" dirty="0" smtClean="0"/>
              <a:t>  </a:t>
            </a:r>
            <a:endParaRPr lang="he-IL" dirty="0"/>
          </a:p>
        </p:txBody>
      </p:sp>
      <p:sp>
        <p:nvSpPr>
          <p:cNvPr id="18" name="מציין מיקום של מספר שקופית 17"/>
          <p:cNvSpPr>
            <a:spLocks noGrp="1"/>
          </p:cNvSpPr>
          <p:nvPr>
            <p:ph type="sldNum" sz="quarter" idx="12"/>
          </p:nvPr>
        </p:nvSpPr>
        <p:spPr/>
        <p:txBody>
          <a:bodyPr/>
          <a:lstStyle/>
          <a:p>
            <a:fld id="{DAF22AC9-109E-4E4D-92F9-530E51D9A3A2}" type="slidenum">
              <a:rPr lang="he-IL" smtClean="0"/>
              <a:pPr/>
              <a:t>46</a:t>
            </a:fld>
            <a:endParaRPr lang="he-IL"/>
          </a:p>
        </p:txBody>
      </p:sp>
      <p:sp>
        <p:nvSpPr>
          <p:cNvPr id="19" name="מציין מיקום של כותרת תחתונה 18"/>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21000"/>
          </a:blip>
          <a:srcRect t="14978" b="14978"/>
          <a:stretch>
            <a:fillRect/>
          </a:stretch>
        </p:blipFill>
        <p:spPr bwMode="auto">
          <a:xfrm>
            <a:off x="0" y="-642966"/>
            <a:ext cx="10140619" cy="7605464"/>
          </a:xfrm>
          <a:prstGeom prst="rect">
            <a:avLst/>
          </a:prstGeom>
          <a:noFill/>
          <a:ln w="9525">
            <a:noFill/>
            <a:miter lim="800000"/>
            <a:headEnd/>
            <a:tailEnd/>
          </a:ln>
        </p:spPr>
      </p:pic>
      <p:sp>
        <p:nvSpPr>
          <p:cNvPr id="2" name="כותרת 1"/>
          <p:cNvSpPr>
            <a:spLocks noGrp="1"/>
          </p:cNvSpPr>
          <p:nvPr>
            <p:ph type="title"/>
          </p:nvPr>
        </p:nvSpPr>
        <p:spPr>
          <a:xfrm>
            <a:off x="1142976" y="1142984"/>
            <a:ext cx="8229600" cy="1143000"/>
          </a:xfrm>
        </p:spPr>
        <p:txBody>
          <a:bodyPr/>
          <a:lstStyle/>
          <a:p>
            <a:r>
              <a:rPr lang="he-IL" dirty="0" smtClean="0">
                <a:solidFill>
                  <a:srgbClr val="FF0000"/>
                </a:solidFill>
                <a:cs typeface="+mn-cs"/>
              </a:rPr>
              <a:t>ליקויים והמלצות </a:t>
            </a:r>
            <a:endParaRPr lang="he-IL" dirty="0">
              <a:solidFill>
                <a:srgbClr val="FF0000"/>
              </a:solidFill>
              <a:cs typeface="+mn-cs"/>
            </a:endParaRPr>
          </a:p>
        </p:txBody>
      </p:sp>
      <p:sp>
        <p:nvSpPr>
          <p:cNvPr id="3" name="מציין מיקום של כותרת תחתונה 2"/>
          <p:cNvSpPr>
            <a:spLocks noGrp="1"/>
          </p:cNvSpPr>
          <p:nvPr>
            <p:ph type="ftr" sz="quarter" idx="11"/>
          </p:nvPr>
        </p:nvSpPr>
        <p:spPr/>
        <p:txBody>
          <a:bodyPr/>
          <a:lstStyle/>
          <a:p>
            <a:r>
              <a:rPr lang="he-IL" dirty="0" smtClean="0"/>
              <a:t>בית המרפסות</a:t>
            </a:r>
            <a:endParaRPr lang="he-IL" dirty="0"/>
          </a:p>
        </p:txBody>
      </p:sp>
      <p:sp>
        <p:nvSpPr>
          <p:cNvPr id="4" name="מציין מיקום של מספר שקופית 3"/>
          <p:cNvSpPr>
            <a:spLocks noGrp="1"/>
          </p:cNvSpPr>
          <p:nvPr>
            <p:ph type="sldNum" sz="quarter" idx="12"/>
          </p:nvPr>
        </p:nvSpPr>
        <p:spPr/>
        <p:txBody>
          <a:bodyPr/>
          <a:lstStyle/>
          <a:p>
            <a:fld id="{DAF22AC9-109E-4E4D-92F9-530E51D9A3A2}" type="slidenum">
              <a:rPr lang="he-IL" smtClean="0"/>
              <a:pPr/>
              <a:t>47</a:t>
            </a:fld>
            <a:endParaRPr lang="he-IL"/>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3" descr="D:\מיכל\שימור\יוסי בן ארצי\תמונות בית  המרפסות\20150205_112436.jpg"/>
          <p:cNvPicPr>
            <a:picLocks noChangeAspect="1" noChangeArrowheads="1"/>
          </p:cNvPicPr>
          <p:nvPr/>
        </p:nvPicPr>
        <p:blipFill>
          <a:blip r:embed="rId2" cstate="print"/>
          <a:srcRect/>
          <a:stretch>
            <a:fillRect/>
          </a:stretch>
        </p:blipFill>
        <p:spPr bwMode="auto">
          <a:xfrm>
            <a:off x="4932040" y="2780928"/>
            <a:ext cx="3160351" cy="1777698"/>
          </a:xfrm>
          <a:prstGeom prst="rect">
            <a:avLst/>
          </a:prstGeom>
          <a:noFill/>
        </p:spPr>
      </p:pic>
      <p:pic>
        <p:nvPicPr>
          <p:cNvPr id="11" name="Picture 6" descr="D:\מיכל\שימור\יוסי בן ארצי\תמונות בית  המרפסות\20150205_112629.jpg"/>
          <p:cNvPicPr>
            <a:picLocks noChangeAspect="1" noChangeArrowheads="1"/>
          </p:cNvPicPr>
          <p:nvPr/>
        </p:nvPicPr>
        <p:blipFill>
          <a:blip r:embed="rId3" cstate="print"/>
          <a:srcRect/>
          <a:stretch>
            <a:fillRect/>
          </a:stretch>
        </p:blipFill>
        <p:spPr bwMode="auto">
          <a:xfrm>
            <a:off x="4644008" y="836712"/>
            <a:ext cx="2592288" cy="1458162"/>
          </a:xfrm>
          <a:prstGeom prst="rect">
            <a:avLst/>
          </a:prstGeom>
          <a:noFill/>
        </p:spPr>
      </p:pic>
      <p:pic>
        <p:nvPicPr>
          <p:cNvPr id="13" name="Picture 2" descr="D:\מיכל\שימור\יוסי בן ארצי\תמונות בית  המרפסות\20140702_182223.jpg"/>
          <p:cNvPicPr>
            <a:picLocks noChangeAspect="1" noChangeArrowheads="1"/>
          </p:cNvPicPr>
          <p:nvPr/>
        </p:nvPicPr>
        <p:blipFill>
          <a:blip r:embed="rId4" cstate="print"/>
          <a:srcRect/>
          <a:stretch>
            <a:fillRect/>
          </a:stretch>
        </p:blipFill>
        <p:spPr bwMode="auto">
          <a:xfrm>
            <a:off x="1763688" y="1484784"/>
            <a:ext cx="2944326" cy="1656184"/>
          </a:xfrm>
          <a:prstGeom prst="rect">
            <a:avLst/>
          </a:prstGeom>
          <a:noFill/>
        </p:spPr>
      </p:pic>
      <p:pic>
        <p:nvPicPr>
          <p:cNvPr id="12" name="Picture 3" descr="D:\מיכל\שימור\יוסי בן ארצי\תמונות בית  המרפסות\20150205_112736.jpg"/>
          <p:cNvPicPr>
            <a:picLocks noChangeAspect="1" noChangeArrowheads="1"/>
          </p:cNvPicPr>
          <p:nvPr/>
        </p:nvPicPr>
        <p:blipFill>
          <a:blip r:embed="rId5" cstate="print"/>
          <a:srcRect/>
          <a:stretch>
            <a:fillRect/>
          </a:stretch>
        </p:blipFill>
        <p:spPr bwMode="auto">
          <a:xfrm>
            <a:off x="1763688" y="0"/>
            <a:ext cx="2895644" cy="1628800"/>
          </a:xfrm>
          <a:prstGeom prst="rect">
            <a:avLst/>
          </a:prstGeom>
          <a:noFill/>
        </p:spPr>
      </p:pic>
      <p:sp>
        <p:nvSpPr>
          <p:cNvPr id="10" name="מלבן 9"/>
          <p:cNvSpPr/>
          <p:nvPr/>
        </p:nvSpPr>
        <p:spPr>
          <a:xfrm>
            <a:off x="4644008" y="476672"/>
            <a:ext cx="2520280" cy="307777"/>
          </a:xfrm>
          <a:prstGeom prst="rect">
            <a:avLst/>
          </a:prstGeom>
        </p:spPr>
        <p:txBody>
          <a:bodyPr wrap="square">
            <a:spAutoFit/>
          </a:bodyPr>
          <a:lstStyle/>
          <a:p>
            <a:r>
              <a:rPr lang="he-IL" sz="1400" b="1" dirty="0" smtClean="0"/>
              <a:t>1. גרפיטי  בחזיתות השונות  </a:t>
            </a:r>
          </a:p>
        </p:txBody>
      </p:sp>
      <p:pic>
        <p:nvPicPr>
          <p:cNvPr id="14" name="Picture 4" descr="D:\מיכל\שימור\יוסי בן ארצי\תמונות בית  המרפסות\20150205_112641.jpg"/>
          <p:cNvPicPr>
            <a:picLocks noChangeAspect="1" noChangeArrowheads="1"/>
          </p:cNvPicPr>
          <p:nvPr/>
        </p:nvPicPr>
        <p:blipFill>
          <a:blip r:embed="rId6" cstate="print"/>
          <a:srcRect/>
          <a:stretch>
            <a:fillRect/>
          </a:stretch>
        </p:blipFill>
        <p:spPr bwMode="auto">
          <a:xfrm>
            <a:off x="0" y="0"/>
            <a:ext cx="1763688" cy="3135445"/>
          </a:xfrm>
          <a:prstGeom prst="rect">
            <a:avLst/>
          </a:prstGeom>
          <a:noFill/>
        </p:spPr>
      </p:pic>
      <p:sp>
        <p:nvSpPr>
          <p:cNvPr id="15" name="מלבן 14"/>
          <p:cNvSpPr/>
          <p:nvPr/>
        </p:nvSpPr>
        <p:spPr>
          <a:xfrm>
            <a:off x="5292080" y="2420888"/>
            <a:ext cx="2880320" cy="307777"/>
          </a:xfrm>
          <a:prstGeom prst="rect">
            <a:avLst/>
          </a:prstGeom>
        </p:spPr>
        <p:txBody>
          <a:bodyPr wrap="square">
            <a:spAutoFit/>
          </a:bodyPr>
          <a:lstStyle/>
          <a:p>
            <a:r>
              <a:rPr lang="he-IL" sz="1400" b="1" dirty="0" smtClean="0"/>
              <a:t>2. סגירת המרפסות ע"י תריסים</a:t>
            </a:r>
          </a:p>
        </p:txBody>
      </p:sp>
      <p:pic>
        <p:nvPicPr>
          <p:cNvPr id="18" name="Picture 22" descr="D:\מיכל\שימור\יוסי בן ארצי\תמונות בית  המרפסות\20140702_182616.jpg"/>
          <p:cNvPicPr>
            <a:picLocks noChangeAspect="1" noChangeArrowheads="1"/>
          </p:cNvPicPr>
          <p:nvPr/>
        </p:nvPicPr>
        <p:blipFill>
          <a:blip r:embed="rId7" cstate="print"/>
          <a:srcRect/>
          <a:stretch>
            <a:fillRect/>
          </a:stretch>
        </p:blipFill>
        <p:spPr bwMode="auto">
          <a:xfrm>
            <a:off x="-1" y="3140968"/>
            <a:ext cx="3491881" cy="1964184"/>
          </a:xfrm>
          <a:prstGeom prst="rect">
            <a:avLst/>
          </a:prstGeom>
          <a:noFill/>
        </p:spPr>
      </p:pic>
      <p:pic>
        <p:nvPicPr>
          <p:cNvPr id="19" name="Picture 20" descr="D:\מיכל\שימור\יוסי בן ארצי\תמונות בית  המרפסות\20140702_182813.jpg"/>
          <p:cNvPicPr>
            <a:picLocks noChangeAspect="1" noChangeArrowheads="1"/>
          </p:cNvPicPr>
          <p:nvPr/>
        </p:nvPicPr>
        <p:blipFill>
          <a:blip r:embed="rId8" cstate="print"/>
          <a:srcRect/>
          <a:stretch>
            <a:fillRect/>
          </a:stretch>
        </p:blipFill>
        <p:spPr bwMode="auto">
          <a:xfrm>
            <a:off x="0" y="5085184"/>
            <a:ext cx="3151671" cy="1772816"/>
          </a:xfrm>
          <a:prstGeom prst="rect">
            <a:avLst/>
          </a:prstGeom>
          <a:noFill/>
        </p:spPr>
      </p:pic>
      <p:sp>
        <p:nvSpPr>
          <p:cNvPr id="20" name="מלבן 19"/>
          <p:cNvSpPr/>
          <p:nvPr/>
        </p:nvSpPr>
        <p:spPr>
          <a:xfrm>
            <a:off x="3357554" y="5500702"/>
            <a:ext cx="4032448" cy="307777"/>
          </a:xfrm>
          <a:prstGeom prst="rect">
            <a:avLst/>
          </a:prstGeom>
        </p:spPr>
        <p:txBody>
          <a:bodyPr wrap="square">
            <a:spAutoFit/>
          </a:bodyPr>
          <a:lstStyle/>
          <a:p>
            <a:r>
              <a:rPr lang="he-IL" sz="1400" b="1" dirty="0" smtClean="0"/>
              <a:t>3. הסתרה  והצללה של החזית הייצוגית ע"י עץ פיקוס</a:t>
            </a:r>
            <a:endParaRPr lang="he-IL" sz="1400" b="1" dirty="0"/>
          </a:p>
        </p:txBody>
      </p:sp>
      <p:sp>
        <p:nvSpPr>
          <p:cNvPr id="22" name="TextBox 21"/>
          <p:cNvSpPr txBox="1"/>
          <p:nvPr/>
        </p:nvSpPr>
        <p:spPr>
          <a:xfrm>
            <a:off x="5580112" y="188640"/>
            <a:ext cx="3384376" cy="369332"/>
          </a:xfrm>
          <a:prstGeom prst="rect">
            <a:avLst/>
          </a:prstGeom>
          <a:noFill/>
        </p:spPr>
        <p:txBody>
          <a:bodyPr wrap="square" rtlCol="1">
            <a:spAutoFit/>
          </a:bodyPr>
          <a:lstStyle/>
          <a:p>
            <a:r>
              <a:rPr lang="he-IL" dirty="0" smtClean="0"/>
              <a:t>ליקוים  בעדיפות ראשונה </a:t>
            </a:r>
            <a:endParaRPr lang="he-IL" dirty="0"/>
          </a:p>
        </p:txBody>
      </p:sp>
      <p:sp>
        <p:nvSpPr>
          <p:cNvPr id="21" name="מציין מיקום של מספר שקופית 20"/>
          <p:cNvSpPr>
            <a:spLocks noGrp="1"/>
          </p:cNvSpPr>
          <p:nvPr>
            <p:ph type="sldNum" sz="quarter" idx="12"/>
          </p:nvPr>
        </p:nvSpPr>
        <p:spPr/>
        <p:txBody>
          <a:bodyPr/>
          <a:lstStyle/>
          <a:p>
            <a:fld id="{DAF22AC9-109E-4E4D-92F9-530E51D9A3A2}" type="slidenum">
              <a:rPr lang="he-IL" smtClean="0"/>
              <a:pPr/>
              <a:t>48</a:t>
            </a:fld>
            <a:endParaRPr lang="he-IL"/>
          </a:p>
        </p:txBody>
      </p:sp>
      <p:sp>
        <p:nvSpPr>
          <p:cNvPr id="23" name="מציין מיקום של כותרת תחתונה 22"/>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2627784" y="3717032"/>
            <a:ext cx="1800200" cy="360040"/>
          </a:xfrm>
        </p:spPr>
        <p:txBody>
          <a:bodyPr>
            <a:noAutofit/>
          </a:bodyPr>
          <a:lstStyle/>
          <a:p>
            <a:pPr>
              <a:buNone/>
            </a:pPr>
            <a:r>
              <a:rPr lang="he-IL" sz="1400" b="1" dirty="0" smtClean="0"/>
              <a:t>11. אשפה גלויה</a:t>
            </a:r>
            <a:endParaRPr lang="he-IL" sz="1400" b="1" dirty="0"/>
          </a:p>
        </p:txBody>
      </p:sp>
      <p:sp>
        <p:nvSpPr>
          <p:cNvPr id="14340" name="TextBox 5"/>
          <p:cNvSpPr txBox="1">
            <a:spLocks noChangeArrowheads="1"/>
          </p:cNvSpPr>
          <p:nvPr/>
        </p:nvSpPr>
        <p:spPr bwMode="auto">
          <a:xfrm>
            <a:off x="900113" y="2781300"/>
            <a:ext cx="7272337" cy="738664"/>
          </a:xfrm>
          <a:prstGeom prst="rect">
            <a:avLst/>
          </a:prstGeom>
          <a:noFill/>
          <a:ln w="9525">
            <a:noFill/>
            <a:miter lim="800000"/>
            <a:headEnd/>
            <a:tailEnd/>
          </a:ln>
        </p:spPr>
        <p:txBody>
          <a:bodyPr>
            <a:spAutoFit/>
          </a:bodyPr>
          <a:lstStyle/>
          <a:p>
            <a:endParaRPr lang="he-IL" altLang="he-IL" sz="1400" dirty="0" smtClean="0">
              <a:solidFill>
                <a:schemeClr val="tx1">
                  <a:lumMod val="50000"/>
                  <a:lumOff val="50000"/>
                </a:schemeClr>
              </a:solidFill>
            </a:endParaRPr>
          </a:p>
          <a:p>
            <a:endParaRPr lang="he-IL" altLang="he-IL" sz="1400" dirty="0" smtClean="0">
              <a:solidFill>
                <a:schemeClr val="tx1">
                  <a:lumMod val="50000"/>
                  <a:lumOff val="50000"/>
                </a:schemeClr>
              </a:solidFill>
            </a:endParaRPr>
          </a:p>
          <a:p>
            <a:endParaRPr lang="he-IL" altLang="he-IL" sz="1400" dirty="0">
              <a:solidFill>
                <a:schemeClr val="tx1">
                  <a:lumMod val="50000"/>
                  <a:lumOff val="50000"/>
                </a:schemeClr>
              </a:solidFill>
            </a:endParaRPr>
          </a:p>
        </p:txBody>
      </p:sp>
      <p:pic>
        <p:nvPicPr>
          <p:cNvPr id="20" name="Picture 18" descr="D:\מיכל\שימור\יוסי בן ארצי\תמונות בית  המרפסות\20140702_182948.jpg"/>
          <p:cNvPicPr>
            <a:picLocks noChangeAspect="1" noChangeArrowheads="1"/>
          </p:cNvPicPr>
          <p:nvPr/>
        </p:nvPicPr>
        <p:blipFill>
          <a:blip r:embed="rId2" cstate="print"/>
          <a:srcRect/>
          <a:stretch>
            <a:fillRect/>
          </a:stretch>
        </p:blipFill>
        <p:spPr bwMode="auto">
          <a:xfrm>
            <a:off x="539552" y="3356992"/>
            <a:ext cx="2016224" cy="1134127"/>
          </a:xfrm>
          <a:prstGeom prst="rect">
            <a:avLst/>
          </a:prstGeom>
          <a:noFill/>
        </p:spPr>
      </p:pic>
      <p:pic>
        <p:nvPicPr>
          <p:cNvPr id="22" name="Picture 15" descr="D:\מיכל\שימור\יוסי בן ארצי\תמונות בית  המרפסות\20140702_183233.jpg"/>
          <p:cNvPicPr>
            <a:picLocks noChangeAspect="1" noChangeArrowheads="1"/>
          </p:cNvPicPr>
          <p:nvPr/>
        </p:nvPicPr>
        <p:blipFill>
          <a:blip r:embed="rId3" cstate="print"/>
          <a:srcRect/>
          <a:stretch>
            <a:fillRect/>
          </a:stretch>
        </p:blipFill>
        <p:spPr bwMode="auto">
          <a:xfrm>
            <a:off x="539552" y="4437112"/>
            <a:ext cx="2048226" cy="1152128"/>
          </a:xfrm>
          <a:prstGeom prst="rect">
            <a:avLst/>
          </a:prstGeom>
          <a:noFill/>
        </p:spPr>
      </p:pic>
      <p:sp>
        <p:nvSpPr>
          <p:cNvPr id="23" name="מלבן 22"/>
          <p:cNvSpPr/>
          <p:nvPr/>
        </p:nvSpPr>
        <p:spPr>
          <a:xfrm>
            <a:off x="2411760" y="4869160"/>
            <a:ext cx="2016224" cy="307777"/>
          </a:xfrm>
          <a:prstGeom prst="rect">
            <a:avLst/>
          </a:prstGeom>
        </p:spPr>
        <p:txBody>
          <a:bodyPr wrap="square">
            <a:spAutoFit/>
          </a:bodyPr>
          <a:lstStyle/>
          <a:p>
            <a:r>
              <a:rPr lang="he-IL" sz="1400" b="1" dirty="0" smtClean="0"/>
              <a:t>12. הוספת מזגנים</a:t>
            </a:r>
            <a:endParaRPr lang="he-IL" sz="1400" b="1" dirty="0"/>
          </a:p>
        </p:txBody>
      </p:sp>
      <p:pic>
        <p:nvPicPr>
          <p:cNvPr id="24" name="Picture 17" descr="D:\מיכל\שימור\יוסי בן ארצי\תמונות בית  המרפסות\20140702_183022.jpg"/>
          <p:cNvPicPr>
            <a:picLocks noChangeAspect="1" noChangeArrowheads="1"/>
          </p:cNvPicPr>
          <p:nvPr/>
        </p:nvPicPr>
        <p:blipFill>
          <a:blip r:embed="rId4" cstate="print"/>
          <a:srcRect/>
          <a:stretch>
            <a:fillRect/>
          </a:stretch>
        </p:blipFill>
        <p:spPr bwMode="auto">
          <a:xfrm>
            <a:off x="5072066" y="3272920"/>
            <a:ext cx="2071702" cy="1165332"/>
          </a:xfrm>
          <a:prstGeom prst="rect">
            <a:avLst/>
          </a:prstGeom>
          <a:noFill/>
        </p:spPr>
      </p:pic>
      <p:pic>
        <p:nvPicPr>
          <p:cNvPr id="25" name="Picture 3" descr="D:\מיכל\שימור\יוסי בן ארצי\תמונות בית  המרפסות\20150205_112649.jpg"/>
          <p:cNvPicPr>
            <a:picLocks noChangeAspect="1" noChangeArrowheads="1"/>
          </p:cNvPicPr>
          <p:nvPr/>
        </p:nvPicPr>
        <p:blipFill>
          <a:blip r:embed="rId5" cstate="print"/>
          <a:srcRect/>
          <a:stretch>
            <a:fillRect/>
          </a:stretch>
        </p:blipFill>
        <p:spPr bwMode="auto">
          <a:xfrm>
            <a:off x="539552" y="2204864"/>
            <a:ext cx="2048229" cy="1152129"/>
          </a:xfrm>
          <a:prstGeom prst="rect">
            <a:avLst/>
          </a:prstGeom>
          <a:noFill/>
        </p:spPr>
      </p:pic>
      <p:sp>
        <p:nvSpPr>
          <p:cNvPr id="26" name="TextBox 25"/>
          <p:cNvSpPr txBox="1"/>
          <p:nvPr/>
        </p:nvSpPr>
        <p:spPr>
          <a:xfrm>
            <a:off x="2411760" y="2564904"/>
            <a:ext cx="1944216" cy="523220"/>
          </a:xfrm>
          <a:prstGeom prst="rect">
            <a:avLst/>
          </a:prstGeom>
          <a:noFill/>
        </p:spPr>
        <p:txBody>
          <a:bodyPr wrap="square" rtlCol="1">
            <a:spAutoFit/>
          </a:bodyPr>
          <a:lstStyle/>
          <a:p>
            <a:r>
              <a:rPr lang="he-IL" sz="1400" b="1" dirty="0" smtClean="0"/>
              <a:t>10. סידוק בחיבור של המרפסות</a:t>
            </a:r>
            <a:endParaRPr lang="he-IL" sz="1400" b="1" dirty="0"/>
          </a:p>
        </p:txBody>
      </p:sp>
      <p:pic>
        <p:nvPicPr>
          <p:cNvPr id="27" name="Picture 12" descr="D:\מיכל\שימור\יוסי בן ארצי\תמונות בית  המרפסות\20150205_103528.jpg"/>
          <p:cNvPicPr>
            <a:picLocks noChangeAspect="1" noChangeArrowheads="1"/>
          </p:cNvPicPr>
          <p:nvPr/>
        </p:nvPicPr>
        <p:blipFill>
          <a:blip r:embed="rId6" cstate="print"/>
          <a:srcRect/>
          <a:stretch>
            <a:fillRect/>
          </a:stretch>
        </p:blipFill>
        <p:spPr bwMode="auto">
          <a:xfrm>
            <a:off x="539552" y="0"/>
            <a:ext cx="2016224" cy="1134127"/>
          </a:xfrm>
          <a:prstGeom prst="rect">
            <a:avLst/>
          </a:prstGeom>
          <a:noFill/>
        </p:spPr>
      </p:pic>
      <p:pic>
        <p:nvPicPr>
          <p:cNvPr id="28" name="Picture 10" descr="D:\מיכל\שימור\יוסי בן ארצי\תמונות בית  המרפסות\20150205_103548.jpg"/>
          <p:cNvPicPr>
            <a:picLocks noChangeAspect="1" noChangeArrowheads="1"/>
          </p:cNvPicPr>
          <p:nvPr/>
        </p:nvPicPr>
        <p:blipFill>
          <a:blip r:embed="rId7" cstate="print"/>
          <a:srcRect/>
          <a:stretch>
            <a:fillRect/>
          </a:stretch>
        </p:blipFill>
        <p:spPr bwMode="auto">
          <a:xfrm>
            <a:off x="539552" y="1124744"/>
            <a:ext cx="2032226" cy="1143127"/>
          </a:xfrm>
          <a:prstGeom prst="rect">
            <a:avLst/>
          </a:prstGeom>
          <a:noFill/>
        </p:spPr>
      </p:pic>
      <p:sp>
        <p:nvSpPr>
          <p:cNvPr id="29" name="TextBox 28"/>
          <p:cNvSpPr txBox="1"/>
          <p:nvPr/>
        </p:nvSpPr>
        <p:spPr>
          <a:xfrm>
            <a:off x="2555776" y="1484784"/>
            <a:ext cx="1872208" cy="307777"/>
          </a:xfrm>
          <a:prstGeom prst="rect">
            <a:avLst/>
          </a:prstGeom>
          <a:noFill/>
        </p:spPr>
        <p:txBody>
          <a:bodyPr wrap="square" rtlCol="1">
            <a:spAutoFit/>
          </a:bodyPr>
          <a:lstStyle/>
          <a:p>
            <a:r>
              <a:rPr lang="he-IL" sz="1400" b="1" dirty="0" smtClean="0"/>
              <a:t>9. חסימת חצר אחורית</a:t>
            </a:r>
            <a:endParaRPr lang="he-IL" sz="1400" b="1" dirty="0"/>
          </a:p>
        </p:txBody>
      </p:sp>
      <p:pic>
        <p:nvPicPr>
          <p:cNvPr id="30" name="Picture 7" descr="D:\מיכל\שימור\יוסי בן ארצי\תמונות בית  המרפסות\20150205_112623.jpg"/>
          <p:cNvPicPr>
            <a:picLocks noChangeAspect="1" noChangeArrowheads="1"/>
          </p:cNvPicPr>
          <p:nvPr/>
        </p:nvPicPr>
        <p:blipFill>
          <a:blip r:embed="rId8" cstate="print"/>
          <a:srcRect/>
          <a:stretch>
            <a:fillRect/>
          </a:stretch>
        </p:blipFill>
        <p:spPr bwMode="auto">
          <a:xfrm>
            <a:off x="5072066" y="-106320"/>
            <a:ext cx="1285884" cy="2286018"/>
          </a:xfrm>
          <a:prstGeom prst="rect">
            <a:avLst/>
          </a:prstGeom>
          <a:noFill/>
        </p:spPr>
      </p:pic>
      <p:sp>
        <p:nvSpPr>
          <p:cNvPr id="31" name="TextBox 30"/>
          <p:cNvSpPr txBox="1"/>
          <p:nvPr/>
        </p:nvSpPr>
        <p:spPr>
          <a:xfrm>
            <a:off x="6072198" y="500042"/>
            <a:ext cx="2808312" cy="307777"/>
          </a:xfrm>
          <a:prstGeom prst="rect">
            <a:avLst/>
          </a:prstGeom>
          <a:noFill/>
        </p:spPr>
        <p:txBody>
          <a:bodyPr wrap="square" rtlCol="1">
            <a:spAutoFit/>
          </a:bodyPr>
          <a:lstStyle/>
          <a:p>
            <a:r>
              <a:rPr lang="he-IL" sz="1400" b="1" dirty="0" smtClean="0"/>
              <a:t>4. תיקוני צבע וטיח ברמה ירודה </a:t>
            </a:r>
          </a:p>
        </p:txBody>
      </p:sp>
      <p:sp>
        <p:nvSpPr>
          <p:cNvPr id="33" name="מלבן 32"/>
          <p:cNvSpPr/>
          <p:nvPr/>
        </p:nvSpPr>
        <p:spPr>
          <a:xfrm>
            <a:off x="6858000" y="4437112"/>
            <a:ext cx="1818456" cy="523220"/>
          </a:xfrm>
          <a:prstGeom prst="rect">
            <a:avLst/>
          </a:prstGeom>
        </p:spPr>
        <p:txBody>
          <a:bodyPr wrap="square">
            <a:spAutoFit/>
          </a:bodyPr>
          <a:lstStyle/>
          <a:p>
            <a:r>
              <a:rPr lang="he-IL" sz="1400" b="1" dirty="0" smtClean="0"/>
              <a:t>7. סימני בליה   ואורגניזמים</a:t>
            </a:r>
          </a:p>
        </p:txBody>
      </p:sp>
      <p:pic>
        <p:nvPicPr>
          <p:cNvPr id="34" name="Picture 16" descr="D:\מיכל\שימור\יוסי בן ארצי\תמונות בית  המרפסות\20140702_183026.jpg"/>
          <p:cNvPicPr>
            <a:picLocks noChangeAspect="1" noChangeArrowheads="1"/>
          </p:cNvPicPr>
          <p:nvPr/>
        </p:nvPicPr>
        <p:blipFill>
          <a:blip r:embed="rId9" cstate="print"/>
          <a:srcRect/>
          <a:stretch>
            <a:fillRect/>
          </a:stretch>
        </p:blipFill>
        <p:spPr bwMode="auto">
          <a:xfrm>
            <a:off x="5072066" y="2143116"/>
            <a:ext cx="2088232" cy="1174631"/>
          </a:xfrm>
          <a:prstGeom prst="rect">
            <a:avLst/>
          </a:prstGeom>
          <a:noFill/>
        </p:spPr>
      </p:pic>
      <p:sp>
        <p:nvSpPr>
          <p:cNvPr id="36" name="מלבן 35"/>
          <p:cNvSpPr/>
          <p:nvPr/>
        </p:nvSpPr>
        <p:spPr>
          <a:xfrm>
            <a:off x="2483768" y="260648"/>
            <a:ext cx="1944216" cy="523220"/>
          </a:xfrm>
          <a:prstGeom prst="rect">
            <a:avLst/>
          </a:prstGeom>
        </p:spPr>
        <p:txBody>
          <a:bodyPr wrap="square">
            <a:spAutoFit/>
          </a:bodyPr>
          <a:lstStyle/>
          <a:p>
            <a:r>
              <a:rPr lang="he-IL" sz="1400" b="1" dirty="0" smtClean="0"/>
              <a:t>8. חסימת הכניסה הראשית לבניין</a:t>
            </a:r>
          </a:p>
        </p:txBody>
      </p:sp>
      <p:pic>
        <p:nvPicPr>
          <p:cNvPr id="37" name="Picture 9" descr="D:\מיכל\שימור\יוסי בן ארצי\תמונות בית  המרפסות\20150205_103621.jpg"/>
          <p:cNvPicPr>
            <a:picLocks noChangeAspect="1" noChangeArrowheads="1"/>
          </p:cNvPicPr>
          <p:nvPr/>
        </p:nvPicPr>
        <p:blipFill>
          <a:blip r:embed="rId10" cstate="print"/>
          <a:srcRect/>
          <a:stretch>
            <a:fillRect/>
          </a:stretch>
        </p:blipFill>
        <p:spPr bwMode="auto">
          <a:xfrm>
            <a:off x="5072066" y="4429132"/>
            <a:ext cx="2051720" cy="1154093"/>
          </a:xfrm>
          <a:prstGeom prst="rect">
            <a:avLst/>
          </a:prstGeom>
          <a:noFill/>
        </p:spPr>
      </p:pic>
      <p:sp>
        <p:nvSpPr>
          <p:cNvPr id="38" name="מלבן 37"/>
          <p:cNvSpPr/>
          <p:nvPr/>
        </p:nvSpPr>
        <p:spPr>
          <a:xfrm>
            <a:off x="7164288" y="3501008"/>
            <a:ext cx="1584176" cy="307777"/>
          </a:xfrm>
          <a:prstGeom prst="rect">
            <a:avLst/>
          </a:prstGeom>
        </p:spPr>
        <p:txBody>
          <a:bodyPr wrap="square">
            <a:spAutoFit/>
          </a:bodyPr>
          <a:lstStyle/>
          <a:p>
            <a:r>
              <a:rPr lang="he-IL" sz="1400" b="1" dirty="0" smtClean="0"/>
              <a:t>6. צנרת גלויה</a:t>
            </a:r>
          </a:p>
        </p:txBody>
      </p:sp>
      <p:sp>
        <p:nvSpPr>
          <p:cNvPr id="39" name="TextBox 38"/>
          <p:cNvSpPr txBox="1"/>
          <p:nvPr/>
        </p:nvSpPr>
        <p:spPr>
          <a:xfrm>
            <a:off x="7092280" y="2348880"/>
            <a:ext cx="1728192" cy="307777"/>
          </a:xfrm>
          <a:prstGeom prst="rect">
            <a:avLst/>
          </a:prstGeom>
          <a:noFill/>
        </p:spPr>
        <p:txBody>
          <a:bodyPr wrap="square" rtlCol="1">
            <a:spAutoFit/>
          </a:bodyPr>
          <a:lstStyle/>
          <a:p>
            <a:r>
              <a:rPr lang="he-IL" sz="1400" b="1" dirty="0" smtClean="0"/>
              <a:t>5. סורגים ותריסים</a:t>
            </a:r>
            <a:endParaRPr lang="he-IL" sz="1400" b="1" dirty="0"/>
          </a:p>
        </p:txBody>
      </p:sp>
      <p:sp>
        <p:nvSpPr>
          <p:cNvPr id="40" name="TextBox 39"/>
          <p:cNvSpPr txBox="1"/>
          <p:nvPr/>
        </p:nvSpPr>
        <p:spPr>
          <a:xfrm>
            <a:off x="2267744" y="5805264"/>
            <a:ext cx="4590272" cy="553998"/>
          </a:xfrm>
          <a:prstGeom prst="rect">
            <a:avLst/>
          </a:prstGeom>
          <a:noFill/>
        </p:spPr>
        <p:txBody>
          <a:bodyPr wrap="square" rtlCol="1">
            <a:spAutoFit/>
          </a:bodyPr>
          <a:lstStyle/>
          <a:p>
            <a:r>
              <a:rPr lang="he-IL" b="1" dirty="0" smtClean="0"/>
              <a:t>ליקויים  בעדיפות משנית</a:t>
            </a:r>
          </a:p>
          <a:p>
            <a:r>
              <a:rPr lang="he-IL" sz="1200" dirty="0" smtClean="0"/>
              <a:t>צילום – מיכל זוהר 2014</a:t>
            </a:r>
            <a:r>
              <a:rPr lang="he-IL" sz="1200" b="1" dirty="0" smtClean="0">
                <a:solidFill>
                  <a:schemeClr val="bg1">
                    <a:lumMod val="50000"/>
                  </a:schemeClr>
                </a:solidFill>
              </a:rPr>
              <a:t>  </a:t>
            </a:r>
          </a:p>
        </p:txBody>
      </p:sp>
      <p:sp>
        <p:nvSpPr>
          <p:cNvPr id="32" name="מציין מיקום של מספר שקופית 31"/>
          <p:cNvSpPr>
            <a:spLocks noGrp="1"/>
          </p:cNvSpPr>
          <p:nvPr>
            <p:ph type="sldNum" sz="quarter" idx="12"/>
          </p:nvPr>
        </p:nvSpPr>
        <p:spPr/>
        <p:txBody>
          <a:bodyPr/>
          <a:lstStyle/>
          <a:p>
            <a:fld id="{DAF22AC9-109E-4E4D-92F9-530E51D9A3A2}" type="slidenum">
              <a:rPr lang="he-IL" smtClean="0"/>
              <a:pPr/>
              <a:t>49</a:t>
            </a:fld>
            <a:endParaRPr lang="he-IL"/>
          </a:p>
        </p:txBody>
      </p:sp>
      <p:sp>
        <p:nvSpPr>
          <p:cNvPr id="35" name="מציין מיקום של כותרת תחתונה 34"/>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948264" y="5085184"/>
            <a:ext cx="1584176" cy="369332"/>
          </a:xfrm>
          <a:prstGeom prst="rect">
            <a:avLst/>
          </a:prstGeom>
          <a:noFill/>
        </p:spPr>
        <p:txBody>
          <a:bodyPr wrap="square" rtlCol="1">
            <a:spAutoFit/>
          </a:bodyPr>
          <a:lstStyle/>
          <a:p>
            <a:r>
              <a:rPr lang="he-IL" dirty="0" smtClean="0"/>
              <a:t> </a:t>
            </a:r>
            <a:endParaRPr lang="he-IL" dirty="0"/>
          </a:p>
        </p:txBody>
      </p:sp>
      <p:sp>
        <p:nvSpPr>
          <p:cNvPr id="25601" name="Rectangle 1"/>
          <p:cNvSpPr>
            <a:spLocks noChangeArrowheads="1"/>
          </p:cNvSpPr>
          <p:nvPr/>
        </p:nvSpPr>
        <p:spPr bwMode="auto">
          <a:xfrm>
            <a:off x="8883993" y="-138499"/>
            <a:ext cx="26000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9" name="טבלה 8"/>
          <p:cNvGraphicFramePr>
            <a:graphicFrameLocks noGrp="1"/>
          </p:cNvGraphicFramePr>
          <p:nvPr/>
        </p:nvGraphicFramePr>
        <p:xfrm>
          <a:off x="1500166" y="1357298"/>
          <a:ext cx="6786610" cy="2321560"/>
        </p:xfrm>
        <a:graphic>
          <a:graphicData uri="http://schemas.openxmlformats.org/drawingml/2006/table">
            <a:tbl>
              <a:tblPr/>
              <a:tblGrid>
                <a:gridCol w="6786610"/>
              </a:tblGrid>
              <a:tr h="1714512">
                <a:tc>
                  <a:txBody>
                    <a:bodyPr/>
                    <a:lstStyle/>
                    <a:p>
                      <a:pPr marL="0" marR="0" lvl="0" indent="0" algn="just" defTabSz="914400" rtl="1" eaLnBrk="1" fontAlgn="auto" latinLnBrk="0" hangingPunct="1">
                        <a:lnSpc>
                          <a:spcPct val="150000"/>
                        </a:lnSpc>
                        <a:spcBef>
                          <a:spcPts val="0"/>
                        </a:spcBef>
                        <a:spcAft>
                          <a:spcPts val="1000"/>
                        </a:spcAft>
                        <a:buClrTx/>
                        <a:buSzTx/>
                        <a:buFontTx/>
                        <a:buNone/>
                        <a:tabLst/>
                        <a:defRPr/>
                      </a:pPr>
                      <a:r>
                        <a:rPr lang="he-IL" sz="1200" dirty="0" smtClean="0">
                          <a:solidFill>
                            <a:schemeClr val="tx1"/>
                          </a:solidFill>
                          <a:latin typeface="Calibri"/>
                          <a:ea typeface="Times New Roman"/>
                          <a:cs typeface="+mn-cs"/>
                        </a:rPr>
                        <a:t>תל אביב הייתה אתר בנייה אחד גדול בשנות השלושים. בתקופה זו בנו בהשפעת הסגנון הבינלאומי ,שאחד ממקורותיו הוא בית ספר </a:t>
                      </a:r>
                      <a:r>
                        <a:rPr lang="he-IL" sz="1200" dirty="0" smtClean="0">
                          <a:solidFill>
                            <a:schemeClr val="tx1"/>
                          </a:solidFill>
                          <a:latin typeface="+mn-lt"/>
                          <a:ea typeface="Times New Roman"/>
                          <a:cs typeface="+mn-cs"/>
                        </a:rPr>
                        <a:t>הבאוהאוס. האדריכל לה-</a:t>
                      </a:r>
                      <a:r>
                        <a:rPr lang="he-IL" sz="1200" dirty="0" err="1" smtClean="0">
                          <a:solidFill>
                            <a:schemeClr val="tx1"/>
                          </a:solidFill>
                          <a:latin typeface="+mn-lt"/>
                          <a:ea typeface="Times New Roman"/>
                          <a:cs typeface="+mn-cs"/>
                        </a:rPr>
                        <a:t>קורבזיה</a:t>
                      </a:r>
                      <a:r>
                        <a:rPr lang="he-IL" sz="1200" dirty="0" smtClean="0">
                          <a:solidFill>
                            <a:schemeClr val="tx1"/>
                          </a:solidFill>
                          <a:latin typeface="+mn-lt"/>
                          <a:ea typeface="Times New Roman"/>
                          <a:cs typeface="+mn-cs"/>
                        </a:rPr>
                        <a:t> -מאבות האדריכלות המודרנית בצרפת </a:t>
                      </a:r>
                      <a:r>
                        <a:rPr lang="he-IL" sz="1200" dirty="0" smtClean="0">
                          <a:solidFill>
                            <a:schemeClr val="tx1"/>
                          </a:solidFill>
                          <a:latin typeface="Calibri"/>
                          <a:ea typeface="Times New Roman"/>
                          <a:cs typeface="+mn-cs"/>
                        </a:rPr>
                        <a:t> </a:t>
                      </a:r>
                      <a:r>
                        <a:rPr kumimoji="0" lang="he-IL" sz="1200" b="0" i="0" u="none" strike="noStrike" cap="none" normalizeH="0" baseline="0" dirty="0" smtClean="0">
                          <a:ln>
                            <a:noFill/>
                          </a:ln>
                          <a:solidFill>
                            <a:schemeClr val="tx1"/>
                          </a:solidFill>
                          <a:effectLst/>
                          <a:latin typeface="Arial" pitchFamily="34" charset="0"/>
                          <a:ea typeface="Times New Roman" pitchFamily="18" charset="0"/>
                          <a:cs typeface="+mn-cs"/>
                        </a:rPr>
                        <a:t>האדריכל אריך מנדלסון מגרמניה </a:t>
                      </a:r>
                      <a:r>
                        <a:rPr lang="he-IL" sz="1200" dirty="0" smtClean="0">
                          <a:solidFill>
                            <a:schemeClr val="tx1"/>
                          </a:solidFill>
                          <a:latin typeface="Calibri"/>
                          <a:ea typeface="Times New Roman"/>
                          <a:cs typeface="+mn-cs"/>
                        </a:rPr>
                        <a:t>לכן קיים בה ריכוז גבוה של בתים בסגנון זה. הריכוז הגדול והרצף המתמשך של בתים זהים, הוביל לאלמוניות וירידת הערך האסתטי בעיני התושבים.  בעקבות ההכרה בערך, נערך בחודש מאי 1994 כנס בינלאומי בתל אביב, והיא קיבלה את התואר" תל אביב בירת הבאוהאוס". הבתים בתל אביב תוכננו תוך התאמת הסגנון לתנאי הארץ שחייבו התייחסות אדריכלית מיוחדת. פותחו אמצעים להגנה מקרינת השמש כגון גגונים, חלונות שקועים, תריסי עץ, חריצי אוורור.</a:t>
                      </a:r>
                      <a:endParaRPr lang="en-US" sz="1200" dirty="0" smtClean="0">
                        <a:solidFill>
                          <a:schemeClr val="tx1"/>
                        </a:solidFill>
                        <a:latin typeface="Calibri"/>
                        <a:ea typeface="Calibri"/>
                        <a:cs typeface="+mn-cs"/>
                      </a:endParaRPr>
                    </a:p>
                    <a:p>
                      <a:pPr marL="0" marR="0" indent="0" algn="r" defTabSz="914400" rtl="1" eaLnBrk="1" fontAlgn="auto" latinLnBrk="0" hangingPunct="1">
                        <a:lnSpc>
                          <a:spcPct val="150000"/>
                        </a:lnSpc>
                        <a:spcBef>
                          <a:spcPts val="0"/>
                        </a:spcBef>
                        <a:spcAft>
                          <a:spcPts val="1000"/>
                        </a:spcAft>
                        <a:buClrTx/>
                        <a:buSzTx/>
                        <a:buFontTx/>
                        <a:buNone/>
                        <a:tabLst/>
                        <a:defRPr/>
                      </a:pPr>
                      <a:r>
                        <a:rPr lang="he-IL" sz="1200" dirty="0">
                          <a:solidFill>
                            <a:schemeClr val="tx1"/>
                          </a:solidFill>
                          <a:latin typeface="Calibri"/>
                          <a:ea typeface="Times New Roman"/>
                          <a:cs typeface="Times New Roman"/>
                        </a:rPr>
                        <a:t> </a:t>
                      </a:r>
                      <a:endParaRPr lang="en-US" sz="1400" dirty="0" smtClean="0">
                        <a:solidFill>
                          <a:schemeClr val="tx1">
                            <a:lumMod val="50000"/>
                            <a:lumOff val="50000"/>
                          </a:schemeClr>
                        </a:solidFill>
                        <a:ea typeface="Calibri"/>
                      </a:endParaRPr>
                    </a:p>
                  </a:txBody>
                  <a:tcPr marL="28575" marR="28575" marT="0" marB="0">
                    <a:lnL>
                      <a:noFill/>
                    </a:lnL>
                    <a:lnR>
                      <a:noFill/>
                    </a:lnR>
                    <a:lnT>
                      <a:noFill/>
                    </a:lnT>
                    <a:lnB>
                      <a:noFill/>
                    </a:lnB>
                  </a:tcPr>
                </a:tc>
              </a:tr>
            </a:tbl>
          </a:graphicData>
        </a:graphic>
      </p:graphicFrame>
      <p:sp>
        <p:nvSpPr>
          <p:cNvPr id="10" name="מציין מיקום של מספר שקופית 9"/>
          <p:cNvSpPr>
            <a:spLocks noGrp="1"/>
          </p:cNvSpPr>
          <p:nvPr>
            <p:ph type="sldNum" sz="quarter" idx="12"/>
          </p:nvPr>
        </p:nvSpPr>
        <p:spPr/>
        <p:txBody>
          <a:bodyPr/>
          <a:lstStyle/>
          <a:p>
            <a:fld id="{DAF22AC9-109E-4E4D-92F9-530E51D9A3A2}" type="slidenum">
              <a:rPr lang="he-IL" smtClean="0"/>
              <a:pPr/>
              <a:t>5</a:t>
            </a:fld>
            <a:endParaRPr lang="he-IL"/>
          </a:p>
        </p:txBody>
      </p:sp>
      <p:sp>
        <p:nvSpPr>
          <p:cNvPr id="12" name="מציין מיקום של כותרת תחתונה 11"/>
          <p:cNvSpPr>
            <a:spLocks noGrp="1"/>
          </p:cNvSpPr>
          <p:nvPr>
            <p:ph type="ftr" sz="quarter" idx="11"/>
          </p:nvPr>
        </p:nvSpPr>
        <p:spPr>
          <a:xfrm>
            <a:off x="3214678" y="6429396"/>
            <a:ext cx="2895600" cy="428604"/>
          </a:xfrm>
        </p:spPr>
        <p:txBody>
          <a:bodyPr/>
          <a:lstStyle/>
          <a:p>
            <a:r>
              <a:rPr lang="he-IL" dirty="0" smtClean="0"/>
              <a:t>בית המרפסות </a:t>
            </a:r>
            <a:endParaRPr lang="he-IL" dirty="0"/>
          </a:p>
        </p:txBody>
      </p:sp>
      <p:sp>
        <p:nvSpPr>
          <p:cNvPr id="8" name="מלבן 7"/>
          <p:cNvSpPr/>
          <p:nvPr/>
        </p:nvSpPr>
        <p:spPr>
          <a:xfrm>
            <a:off x="6500826" y="928670"/>
            <a:ext cx="1857388" cy="369332"/>
          </a:xfrm>
          <a:prstGeom prst="rect">
            <a:avLst/>
          </a:prstGeom>
        </p:spPr>
        <p:txBody>
          <a:bodyPr wrap="square">
            <a:spAutoFit/>
          </a:bodyPr>
          <a:lstStyle/>
          <a:p>
            <a:r>
              <a:rPr lang="he-IL" b="1" dirty="0" smtClean="0"/>
              <a:t>2.רקע היסטורי </a:t>
            </a:r>
            <a:endParaRPr lang="he-IL" b="1" dirty="0"/>
          </a:p>
        </p:txBody>
      </p:sp>
      <p:sp>
        <p:nvSpPr>
          <p:cNvPr id="13" name="מלבן 12"/>
          <p:cNvSpPr/>
          <p:nvPr/>
        </p:nvSpPr>
        <p:spPr>
          <a:xfrm>
            <a:off x="1357290" y="3286124"/>
            <a:ext cx="7000924" cy="1200329"/>
          </a:xfrm>
          <a:prstGeom prst="rect">
            <a:avLst/>
          </a:prstGeom>
        </p:spPr>
        <p:txBody>
          <a:bodyPr wrap="square">
            <a:spAutoFit/>
          </a:bodyPr>
          <a:lstStyle/>
          <a:p>
            <a:pPr algn="just">
              <a:lnSpc>
                <a:spcPct val="150000"/>
              </a:lnSpc>
            </a:pPr>
            <a:r>
              <a:rPr lang="he-IL" sz="1200" dirty="0" smtClean="0"/>
              <a:t>התאמה בין החלום הציוני לרעיונות התנועה המודרנית באדריכלות ובתכנון  ערים, ובפרט לרעיונות 'עיר הגנים'. עקרונות הפשטות והמינימליזם של  התנועה המודרנית אפשרו ליצור פתרונות דיור זולים ומהירים עבור החברה  העברית המתחדשת בא"י. מדובר באדריכלות </a:t>
            </a:r>
            <a:r>
              <a:rPr lang="he-IL" sz="1200" dirty="0" err="1" smtClean="0"/>
              <a:t>פונקציונלית</a:t>
            </a:r>
            <a:r>
              <a:rPr lang="he-IL" sz="1200" dirty="0" smtClean="0"/>
              <a:t> </a:t>
            </a:r>
            <a:r>
              <a:rPr lang="he-IL" sz="1200" dirty="0" err="1" smtClean="0"/>
              <a:t>ורציונלית</a:t>
            </a:r>
            <a:r>
              <a:rPr lang="he-IL" sz="1200" dirty="0" smtClean="0"/>
              <a:t>, שנתנה מענה לצרכים האנושיים באמצעים </a:t>
            </a:r>
            <a:r>
              <a:rPr lang="he-IL" sz="1200" dirty="0" err="1" smtClean="0"/>
              <a:t>מינימליים</a:t>
            </a:r>
            <a:r>
              <a:rPr lang="he-IL" sz="1200" dirty="0" smtClean="0"/>
              <a:t>, במטרה לעלות את איכות  החיים של כלל האוכלוסייה</a:t>
            </a:r>
            <a:r>
              <a:rPr lang="he-IL" sz="1200" dirty="0" smtClean="0">
                <a:solidFill>
                  <a:schemeClr val="tx1">
                    <a:lumMod val="50000"/>
                    <a:lumOff val="50000"/>
                  </a:schemeClr>
                </a:solidFill>
              </a:rPr>
              <a:t>.</a:t>
            </a:r>
          </a:p>
        </p:txBody>
      </p:sp>
      <p:pic>
        <p:nvPicPr>
          <p:cNvPr id="11" name="תמונה 10" descr="C:\Users\User\Desktop\תל אביב צלום אויר 1918.jpeg"/>
          <p:cNvPicPr/>
          <p:nvPr/>
        </p:nvPicPr>
        <p:blipFill>
          <a:blip r:embed="rId2" cstate="print"/>
          <a:srcRect/>
          <a:stretch>
            <a:fillRect/>
          </a:stretch>
        </p:blipFill>
        <p:spPr bwMode="auto">
          <a:xfrm rot="5400000">
            <a:off x="678644" y="3607614"/>
            <a:ext cx="1928827" cy="3286116"/>
          </a:xfrm>
          <a:prstGeom prst="rect">
            <a:avLst/>
          </a:prstGeom>
          <a:noFill/>
          <a:ln w="9525">
            <a:noFill/>
            <a:miter lim="800000"/>
            <a:headEnd/>
            <a:tailEnd/>
          </a:ln>
        </p:spPr>
      </p:pic>
      <p:sp>
        <p:nvSpPr>
          <p:cNvPr id="40961" name="Rectangle 1"/>
          <p:cNvSpPr>
            <a:spLocks noChangeArrowheads="1"/>
          </p:cNvSpPr>
          <p:nvPr/>
        </p:nvSpPr>
        <p:spPr bwMode="auto">
          <a:xfrm>
            <a:off x="2857488" y="5429264"/>
            <a:ext cx="407196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תל אביב-קטע מתצלום אויר של טייסת 304 של חיל </a:t>
            </a:r>
            <a:r>
              <a:rPr kumimoji="0" lang="he-IL" sz="1400" b="0" i="0" u="none" strike="noStrike" cap="none" normalizeH="0" baseline="0" dirty="0" err="1" smtClean="0">
                <a:ln>
                  <a:noFill/>
                </a:ln>
                <a:solidFill>
                  <a:schemeClr val="tx1"/>
                </a:solidFill>
                <a:effectLst/>
                <a:latin typeface="Calibri" pitchFamily="34" charset="0"/>
                <a:ea typeface="Calibri" pitchFamily="34" charset="0"/>
                <a:cs typeface="Arial" pitchFamily="34" charset="0"/>
              </a:rPr>
              <a:t>האויר</a:t>
            </a:r>
            <a:r>
              <a:rPr kumimoji="0" lang="he-IL"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הגרמני 12/1/1918</a:t>
            </a:r>
            <a:endParaRPr kumimoji="0" lang="he-IL"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0962" name="Rectangle 2"/>
          <p:cNvSpPr>
            <a:spLocks noChangeArrowheads="1"/>
          </p:cNvSpPr>
          <p:nvPr/>
        </p:nvSpPr>
        <p:spPr bwMode="auto">
          <a:xfrm>
            <a:off x="3357554" y="5929330"/>
            <a:ext cx="3643338"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he-IL" sz="11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מתוך- אמנון </a:t>
            </a:r>
            <a:r>
              <a:rPr kumimoji="0" lang="he-IL" sz="11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בר אור.זמן שימור,הוצאת בבל .תל אביב </a:t>
            </a:r>
            <a:r>
              <a:rPr kumimoji="0" lang="he-IL" sz="11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a:t>
            </a:r>
            <a:r>
              <a:rPr lang="he-IL" sz="1100" dirty="0" smtClean="0">
                <a:latin typeface="Calibri" pitchFamily="34" charset="0"/>
                <a:ea typeface="Calibri" pitchFamily="34" charset="0"/>
                <a:cs typeface="Arial" pitchFamily="34" charset="0"/>
              </a:rPr>
              <a:t>1913)</a:t>
            </a:r>
            <a:endParaRPr kumimoji="0" lang="he-IL"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971600" y="6309320"/>
            <a:ext cx="4104456" cy="288032"/>
          </a:xfrm>
        </p:spPr>
        <p:txBody>
          <a:bodyPr>
            <a:noAutofit/>
          </a:bodyPr>
          <a:lstStyle/>
          <a:p>
            <a:r>
              <a:rPr lang="he-IL" sz="1800" dirty="0" smtClean="0">
                <a:solidFill>
                  <a:schemeClr val="bg1">
                    <a:lumMod val="50000"/>
                  </a:schemeClr>
                </a:solidFill>
                <a:cs typeface="+mn-cs"/>
              </a:rPr>
              <a:t/>
            </a:r>
            <a:br>
              <a:rPr lang="he-IL" sz="1800" dirty="0" smtClean="0">
                <a:solidFill>
                  <a:schemeClr val="bg1">
                    <a:lumMod val="50000"/>
                  </a:schemeClr>
                </a:solidFill>
                <a:cs typeface="+mn-cs"/>
              </a:rPr>
            </a:br>
            <a:r>
              <a:rPr lang="he-IL" sz="1800" dirty="0" smtClean="0">
                <a:solidFill>
                  <a:schemeClr val="bg1">
                    <a:lumMod val="50000"/>
                  </a:schemeClr>
                </a:solidFill>
                <a:cs typeface="+mn-cs"/>
              </a:rPr>
              <a:t/>
            </a:r>
            <a:br>
              <a:rPr lang="he-IL" sz="1800" dirty="0" smtClean="0">
                <a:solidFill>
                  <a:schemeClr val="bg1">
                    <a:lumMod val="50000"/>
                  </a:schemeClr>
                </a:solidFill>
                <a:cs typeface="+mn-cs"/>
              </a:rPr>
            </a:br>
            <a:endParaRPr lang="he-IL" sz="1800" dirty="0">
              <a:solidFill>
                <a:schemeClr val="bg1">
                  <a:lumMod val="50000"/>
                </a:schemeClr>
              </a:solidFill>
              <a:cs typeface="+mn-cs"/>
            </a:endParaRPr>
          </a:p>
        </p:txBody>
      </p:sp>
      <p:sp>
        <p:nvSpPr>
          <p:cNvPr id="5" name="מציין מיקום טקסט 4"/>
          <p:cNvSpPr>
            <a:spLocks noGrp="1"/>
          </p:cNvSpPr>
          <p:nvPr>
            <p:ph type="body" idx="1"/>
          </p:nvPr>
        </p:nvSpPr>
        <p:spPr>
          <a:xfrm>
            <a:off x="722313" y="692696"/>
            <a:ext cx="4425751" cy="4104455"/>
          </a:xfrm>
        </p:spPr>
        <p:txBody>
          <a:bodyPr>
            <a:normAutofit/>
          </a:bodyPr>
          <a:lstStyle/>
          <a:p>
            <a:endParaRPr lang="en-US" altLang="en-US" sz="3200" dirty="0" smtClean="0"/>
          </a:p>
          <a:p>
            <a:endParaRPr lang="he-IL" dirty="0"/>
          </a:p>
        </p:txBody>
      </p:sp>
      <p:sp>
        <p:nvSpPr>
          <p:cNvPr id="10" name="מלבן 9"/>
          <p:cNvSpPr/>
          <p:nvPr/>
        </p:nvSpPr>
        <p:spPr>
          <a:xfrm>
            <a:off x="6084168" y="5373216"/>
            <a:ext cx="3059832" cy="2880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dirty="0" smtClean="0"/>
              <a:t> ליקויים </a:t>
            </a:r>
            <a:endParaRPr lang="he-IL" dirty="0"/>
          </a:p>
        </p:txBody>
      </p:sp>
      <p:sp>
        <p:nvSpPr>
          <p:cNvPr id="12" name="TextBox 11"/>
          <p:cNvSpPr txBox="1"/>
          <p:nvPr/>
        </p:nvSpPr>
        <p:spPr>
          <a:xfrm>
            <a:off x="1619672" y="6165304"/>
            <a:ext cx="2592288" cy="369332"/>
          </a:xfrm>
          <a:prstGeom prst="rect">
            <a:avLst/>
          </a:prstGeom>
          <a:noFill/>
        </p:spPr>
        <p:txBody>
          <a:bodyPr wrap="square" rtlCol="1">
            <a:spAutoFit/>
          </a:bodyPr>
          <a:lstStyle/>
          <a:p>
            <a:r>
              <a:rPr lang="he-IL" b="1" dirty="0" smtClean="0">
                <a:solidFill>
                  <a:schemeClr val="bg1">
                    <a:lumMod val="50000"/>
                  </a:schemeClr>
                </a:solidFill>
              </a:rPr>
              <a:t>טבלת ליקויים - סיכום</a:t>
            </a:r>
            <a:endParaRPr lang="he-IL" b="1" dirty="0">
              <a:solidFill>
                <a:schemeClr val="bg1">
                  <a:lumMod val="50000"/>
                </a:schemeClr>
              </a:solidFill>
            </a:endParaRPr>
          </a:p>
        </p:txBody>
      </p:sp>
      <p:graphicFrame>
        <p:nvGraphicFramePr>
          <p:cNvPr id="13" name="טבלה 12"/>
          <p:cNvGraphicFramePr>
            <a:graphicFrameLocks noGrp="1"/>
          </p:cNvGraphicFramePr>
          <p:nvPr/>
        </p:nvGraphicFramePr>
        <p:xfrm>
          <a:off x="0" y="0"/>
          <a:ext cx="9144000" cy="6624736"/>
        </p:xfrm>
        <a:graphic>
          <a:graphicData uri="http://schemas.openxmlformats.org/drawingml/2006/table">
            <a:tbl>
              <a:tblPr rtl="1" firstRow="1" bandRow="1">
                <a:tableStyleId>{5C22544A-7EE6-4342-B048-85BDC9FD1C3A}</a:tableStyleId>
              </a:tblPr>
              <a:tblGrid>
                <a:gridCol w="451956"/>
                <a:gridCol w="1661780"/>
                <a:gridCol w="1768190"/>
                <a:gridCol w="1436854"/>
                <a:gridCol w="1711484"/>
                <a:gridCol w="2113736"/>
              </a:tblGrid>
              <a:tr h="547014">
                <a:tc>
                  <a:txBody>
                    <a:bodyPr/>
                    <a:lstStyle/>
                    <a:p>
                      <a:pPr rtl="1"/>
                      <a:endParaRPr lang="he-IL" dirty="0"/>
                    </a:p>
                  </a:txBody>
                  <a:tcPr>
                    <a:solidFill>
                      <a:schemeClr val="tx1">
                        <a:lumMod val="50000"/>
                        <a:lumOff val="50000"/>
                      </a:schemeClr>
                    </a:solidFill>
                  </a:tcPr>
                </a:tc>
                <a:tc>
                  <a:txBody>
                    <a:bodyPr/>
                    <a:lstStyle/>
                    <a:p>
                      <a:pPr rtl="1"/>
                      <a:r>
                        <a:rPr lang="he-IL" sz="1400" dirty="0" smtClean="0"/>
                        <a:t>תיאור </a:t>
                      </a:r>
                      <a:endParaRPr lang="he-IL" sz="1400" dirty="0"/>
                    </a:p>
                  </a:txBody>
                  <a:tcPr>
                    <a:solidFill>
                      <a:schemeClr val="bg1">
                        <a:lumMod val="50000"/>
                      </a:schemeClr>
                    </a:solidFill>
                  </a:tcPr>
                </a:tc>
                <a:tc>
                  <a:txBody>
                    <a:bodyPr/>
                    <a:lstStyle/>
                    <a:p>
                      <a:pPr rtl="1"/>
                      <a:r>
                        <a:rPr lang="he-IL" sz="1400" dirty="0" smtClean="0"/>
                        <a:t>מיקום </a:t>
                      </a:r>
                      <a:endParaRPr lang="he-IL" sz="1400" dirty="0"/>
                    </a:p>
                  </a:txBody>
                  <a:tcPr>
                    <a:solidFill>
                      <a:schemeClr val="tx1">
                        <a:lumMod val="50000"/>
                        <a:lumOff val="50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400" dirty="0" smtClean="0"/>
                        <a:t>השלכות</a:t>
                      </a:r>
                    </a:p>
                    <a:p>
                      <a:pPr rtl="1"/>
                      <a:endParaRPr lang="he-IL" sz="1400" dirty="0"/>
                    </a:p>
                  </a:txBody>
                  <a:tcPr>
                    <a:solidFill>
                      <a:schemeClr val="tx1">
                        <a:lumMod val="50000"/>
                        <a:lumOff val="50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400" dirty="0" smtClean="0"/>
                        <a:t>גורמים</a:t>
                      </a:r>
                    </a:p>
                    <a:p>
                      <a:pPr rtl="1"/>
                      <a:endParaRPr lang="he-IL" sz="1400" dirty="0"/>
                    </a:p>
                  </a:txBody>
                  <a:tcPr>
                    <a:solidFill>
                      <a:schemeClr val="tx1">
                        <a:lumMod val="50000"/>
                        <a:lumOff val="50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400" dirty="0" smtClean="0"/>
                        <a:t>פתרונות</a:t>
                      </a:r>
                      <a:r>
                        <a:rPr lang="he-IL" sz="1400" baseline="0" dirty="0" smtClean="0"/>
                        <a:t> </a:t>
                      </a:r>
                      <a:endParaRPr lang="he-IL" sz="1400" dirty="0" smtClean="0"/>
                    </a:p>
                    <a:p>
                      <a:pPr rtl="1"/>
                      <a:endParaRPr lang="he-IL" sz="1400" dirty="0"/>
                    </a:p>
                  </a:txBody>
                  <a:tcPr>
                    <a:solidFill>
                      <a:schemeClr val="tx1">
                        <a:lumMod val="50000"/>
                        <a:lumOff val="50000"/>
                      </a:schemeClr>
                    </a:solidFill>
                  </a:tcPr>
                </a:tc>
              </a:tr>
              <a:tr h="482659">
                <a:tc>
                  <a:txBody>
                    <a:bodyPr/>
                    <a:lstStyle/>
                    <a:p>
                      <a:pPr rtl="1"/>
                      <a:r>
                        <a:rPr lang="he-IL" sz="1200" b="1" dirty="0" smtClean="0">
                          <a:solidFill>
                            <a:schemeClr val="tx1">
                              <a:lumMod val="65000"/>
                              <a:lumOff val="35000"/>
                            </a:schemeClr>
                          </a:solidFill>
                        </a:rPr>
                        <a:t>1</a:t>
                      </a:r>
                      <a:endParaRPr lang="he-IL" sz="1200" b="1" dirty="0">
                        <a:solidFill>
                          <a:schemeClr val="tx1">
                            <a:lumMod val="65000"/>
                            <a:lumOff val="35000"/>
                          </a:schemeClr>
                        </a:solidFill>
                      </a:endParaRPr>
                    </a:p>
                  </a:txBody>
                  <a:tcPr/>
                </a:tc>
                <a:tc>
                  <a:txBody>
                    <a:bodyPr/>
                    <a:lstStyle/>
                    <a:p>
                      <a:pPr rtl="1"/>
                      <a:r>
                        <a:rPr lang="he-IL" sz="1200" dirty="0" smtClean="0">
                          <a:solidFill>
                            <a:schemeClr val="tx1"/>
                          </a:solidFill>
                        </a:rPr>
                        <a:t>סגירת המרפסות</a:t>
                      </a:r>
                    </a:p>
                    <a:p>
                      <a:pPr rtl="1"/>
                      <a:r>
                        <a:rPr lang="he-IL" sz="1200" dirty="0" smtClean="0">
                          <a:solidFill>
                            <a:schemeClr val="tx1"/>
                          </a:solidFill>
                        </a:rPr>
                        <a:t>ע"י </a:t>
                      </a:r>
                      <a:r>
                        <a:rPr lang="he-IL" sz="1200" dirty="0" err="1" smtClean="0">
                          <a:solidFill>
                            <a:schemeClr val="tx1"/>
                          </a:solidFill>
                        </a:rPr>
                        <a:t>תריסולי</a:t>
                      </a:r>
                      <a:r>
                        <a:rPr lang="he-IL" sz="1200" dirty="0" smtClean="0">
                          <a:solidFill>
                            <a:schemeClr val="tx1"/>
                          </a:solidFill>
                        </a:rPr>
                        <a:t> פלסטיק</a:t>
                      </a:r>
                      <a:endParaRPr lang="he-IL" sz="1200" dirty="0">
                        <a:solidFill>
                          <a:schemeClr val="tx1"/>
                        </a:solidFill>
                      </a:endParaRPr>
                    </a:p>
                  </a:txBody>
                  <a:tcPr/>
                </a:tc>
                <a:tc>
                  <a:txBody>
                    <a:bodyPr/>
                    <a:lstStyle/>
                    <a:p>
                      <a:pPr rtl="1"/>
                      <a:r>
                        <a:rPr lang="he-IL" sz="1200" dirty="0" smtClean="0">
                          <a:solidFill>
                            <a:schemeClr val="tx1"/>
                          </a:solidFill>
                        </a:rPr>
                        <a:t>שתי חזיתות קדמיות </a:t>
                      </a:r>
                    </a:p>
                    <a:p>
                      <a:pPr rtl="1"/>
                      <a:r>
                        <a:rPr lang="he-IL" sz="1200" dirty="0" smtClean="0">
                          <a:solidFill>
                            <a:schemeClr val="tx1"/>
                          </a:solidFill>
                        </a:rPr>
                        <a:t>דרום-מערב ופינה</a:t>
                      </a:r>
                      <a:endParaRPr lang="he-IL" sz="1200" dirty="0">
                        <a:solidFill>
                          <a:schemeClr val="tx1"/>
                        </a:solidFill>
                      </a:endParaRPr>
                    </a:p>
                  </a:txBody>
                  <a:tcPr/>
                </a:tc>
                <a:tc>
                  <a:txBody>
                    <a:bodyPr/>
                    <a:lstStyle/>
                    <a:p>
                      <a:pPr rtl="1"/>
                      <a:r>
                        <a:rPr lang="he-IL" sz="1200" dirty="0" smtClean="0">
                          <a:solidFill>
                            <a:schemeClr val="tx1"/>
                          </a:solidFill>
                        </a:rPr>
                        <a:t>איבוד </a:t>
                      </a:r>
                      <a:r>
                        <a:rPr lang="he-IL" sz="1200" baseline="0" dirty="0" smtClean="0">
                          <a:solidFill>
                            <a:schemeClr val="tx1"/>
                          </a:solidFill>
                        </a:rPr>
                        <a:t> איכויות </a:t>
                      </a:r>
                    </a:p>
                    <a:p>
                      <a:pPr rtl="1"/>
                      <a:r>
                        <a:rPr lang="he-IL" sz="1200" baseline="0" dirty="0" smtClean="0">
                          <a:solidFill>
                            <a:schemeClr val="tx1"/>
                          </a:solidFill>
                        </a:rPr>
                        <a:t>אור וצל  מסה ונפח</a:t>
                      </a:r>
                      <a:endParaRPr lang="he-IL" sz="1200" dirty="0">
                        <a:solidFill>
                          <a:schemeClr val="tx1"/>
                        </a:solidFill>
                      </a:endParaRPr>
                    </a:p>
                  </a:txBody>
                  <a:tcPr/>
                </a:tc>
                <a:tc>
                  <a:txBody>
                    <a:bodyPr/>
                    <a:lstStyle/>
                    <a:p>
                      <a:pPr rtl="1"/>
                      <a:r>
                        <a:rPr lang="he-IL" sz="1200" dirty="0" smtClean="0">
                          <a:solidFill>
                            <a:schemeClr val="tx1"/>
                          </a:solidFill>
                        </a:rPr>
                        <a:t>צרכי הדיירים וחוסר אכיפה מצד העירייה</a:t>
                      </a: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אכיפה  של הסרת התריסים על ידי העירייה </a:t>
                      </a:r>
                      <a:endParaRPr lang="he-IL" sz="1200" dirty="0">
                        <a:solidFill>
                          <a:schemeClr val="tx1"/>
                        </a:solidFill>
                      </a:endParaRPr>
                    </a:p>
                  </a:txBody>
                  <a:tcPr/>
                </a:tc>
              </a:tr>
              <a:tr h="482659">
                <a:tc>
                  <a:txBody>
                    <a:bodyPr/>
                    <a:lstStyle/>
                    <a:p>
                      <a:pPr rtl="1"/>
                      <a:r>
                        <a:rPr lang="he-IL" sz="1200" b="1" dirty="0" smtClean="0">
                          <a:solidFill>
                            <a:schemeClr val="tx1">
                              <a:lumMod val="65000"/>
                              <a:lumOff val="35000"/>
                            </a:schemeClr>
                          </a:solidFill>
                        </a:rPr>
                        <a:t>2</a:t>
                      </a:r>
                      <a:endParaRPr lang="he-IL" sz="1200" b="1" dirty="0">
                        <a:solidFill>
                          <a:schemeClr val="tx1">
                            <a:lumMod val="65000"/>
                            <a:lumOff val="35000"/>
                          </a:schemeClr>
                        </a:solidFill>
                      </a:endParaRPr>
                    </a:p>
                  </a:txBody>
                  <a:tcPr/>
                </a:tc>
                <a:tc>
                  <a:txBody>
                    <a:bodyPr/>
                    <a:lstStyle/>
                    <a:p>
                      <a:pPr rtl="1"/>
                      <a:r>
                        <a:rPr lang="he-IL" sz="1200" dirty="0" smtClean="0">
                          <a:solidFill>
                            <a:schemeClr val="tx1"/>
                          </a:solidFill>
                        </a:rPr>
                        <a:t>גרפיטי</a:t>
                      </a:r>
                      <a:endParaRPr lang="he-IL" sz="1200" dirty="0">
                        <a:solidFill>
                          <a:schemeClr val="tx1"/>
                        </a:solidFill>
                      </a:endParaRPr>
                    </a:p>
                  </a:txBody>
                  <a:tcPr/>
                </a:tc>
                <a:tc>
                  <a:txBody>
                    <a:bodyPr/>
                    <a:lstStyle/>
                    <a:p>
                      <a:pPr rtl="1"/>
                      <a:r>
                        <a:rPr lang="he-IL" sz="1200" dirty="0" smtClean="0">
                          <a:solidFill>
                            <a:schemeClr val="tx1"/>
                          </a:solidFill>
                        </a:rPr>
                        <a:t> כל החזיתות</a:t>
                      </a:r>
                      <a:r>
                        <a:rPr lang="he-IL" sz="1200" baseline="0" dirty="0" smtClean="0">
                          <a:solidFill>
                            <a:schemeClr val="tx1"/>
                          </a:solidFill>
                        </a:rPr>
                        <a:t> </a:t>
                      </a:r>
                      <a:endParaRPr lang="he-IL" sz="1200" dirty="0">
                        <a:solidFill>
                          <a:schemeClr val="tx1"/>
                        </a:solidFill>
                      </a:endParaRPr>
                    </a:p>
                  </a:txBody>
                  <a:tcPr/>
                </a:tc>
                <a:tc>
                  <a:txBody>
                    <a:bodyPr/>
                    <a:lstStyle/>
                    <a:p>
                      <a:pPr rtl="1"/>
                      <a:r>
                        <a:rPr lang="he-IL" sz="1200" dirty="0" smtClean="0">
                          <a:solidFill>
                            <a:schemeClr val="tx1"/>
                          </a:solidFill>
                        </a:rPr>
                        <a:t>הפרעה</a:t>
                      </a:r>
                      <a:r>
                        <a:rPr lang="he-IL" sz="1200" baseline="0" dirty="0" smtClean="0">
                          <a:solidFill>
                            <a:schemeClr val="tx1"/>
                          </a:solidFill>
                        </a:rPr>
                        <a:t> אסתטית ויזואלית </a:t>
                      </a:r>
                      <a:endParaRPr lang="he-IL" sz="120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ונדליזם </a:t>
                      </a:r>
                    </a:p>
                    <a:p>
                      <a:pPr rtl="1"/>
                      <a:endParaRPr lang="he-IL" sz="1200" dirty="0">
                        <a:solidFill>
                          <a:schemeClr val="tx1"/>
                        </a:solidFill>
                      </a:endParaRPr>
                    </a:p>
                  </a:txBody>
                  <a:tcPr/>
                </a:tc>
                <a:tc>
                  <a:txBody>
                    <a:bodyPr/>
                    <a:lstStyle/>
                    <a:p>
                      <a:pPr rtl="1"/>
                      <a:r>
                        <a:rPr lang="he-IL" sz="1200" dirty="0" smtClean="0">
                          <a:solidFill>
                            <a:schemeClr val="tx1"/>
                          </a:solidFill>
                        </a:rPr>
                        <a:t>תחזוקה וצביעה ע"י בעלים </a:t>
                      </a:r>
                    </a:p>
                    <a:p>
                      <a:pPr rtl="1"/>
                      <a:r>
                        <a:rPr lang="he-IL" sz="1200" baseline="0" dirty="0" smtClean="0">
                          <a:solidFill>
                            <a:schemeClr val="tx1"/>
                          </a:solidFill>
                        </a:rPr>
                        <a:t>הצבת מצלמות להרתעה</a:t>
                      </a:r>
                      <a:endParaRPr lang="he-IL" sz="1200" dirty="0">
                        <a:solidFill>
                          <a:schemeClr val="tx1"/>
                        </a:solidFill>
                      </a:endParaRPr>
                    </a:p>
                  </a:txBody>
                  <a:tcPr/>
                </a:tc>
              </a:tr>
              <a:tr h="482659">
                <a:tc>
                  <a:txBody>
                    <a:bodyPr/>
                    <a:lstStyle/>
                    <a:p>
                      <a:pPr rtl="1"/>
                      <a:r>
                        <a:rPr lang="he-IL" sz="1200" b="1" dirty="0" smtClean="0">
                          <a:solidFill>
                            <a:schemeClr val="tx1">
                              <a:lumMod val="65000"/>
                              <a:lumOff val="35000"/>
                            </a:schemeClr>
                          </a:solidFill>
                        </a:rPr>
                        <a:t>3</a:t>
                      </a:r>
                      <a:endParaRPr lang="he-IL" sz="1200" b="1" dirty="0">
                        <a:solidFill>
                          <a:schemeClr val="tx1">
                            <a:lumMod val="65000"/>
                            <a:lumOff val="35000"/>
                          </a:schemeClr>
                        </a:solidFill>
                      </a:endParaRPr>
                    </a:p>
                  </a:txBody>
                  <a:tcPr/>
                </a:tc>
                <a:tc>
                  <a:txBody>
                    <a:bodyPr/>
                    <a:lstStyle/>
                    <a:p>
                      <a:pPr rtl="1"/>
                      <a:r>
                        <a:rPr lang="he-IL" sz="1200" dirty="0" smtClean="0">
                          <a:solidFill>
                            <a:schemeClr val="tx1"/>
                          </a:solidFill>
                        </a:rPr>
                        <a:t>הצללה ע"י עצים וצמחיה</a:t>
                      </a:r>
                      <a:endParaRPr lang="he-IL" sz="1200" dirty="0">
                        <a:solidFill>
                          <a:schemeClr val="tx1"/>
                        </a:solidFill>
                      </a:endParaRPr>
                    </a:p>
                  </a:txBody>
                  <a:tcPr/>
                </a:tc>
                <a:tc>
                  <a:txBody>
                    <a:bodyPr/>
                    <a:lstStyle/>
                    <a:p>
                      <a:pPr rtl="1"/>
                      <a:r>
                        <a:rPr lang="he-IL" sz="1200" dirty="0" smtClean="0">
                          <a:solidFill>
                            <a:schemeClr val="tx1"/>
                          </a:solidFill>
                        </a:rPr>
                        <a:t>חזית קדמית עץ</a:t>
                      </a:r>
                      <a:r>
                        <a:rPr lang="he-IL" sz="1200" baseline="0" dirty="0" smtClean="0">
                          <a:solidFill>
                            <a:schemeClr val="tx1"/>
                          </a:solidFill>
                        </a:rPr>
                        <a:t> פיקוס גדול  חזית אחורית עצי פיקוס</a:t>
                      </a:r>
                      <a:endParaRPr lang="he-IL" sz="1200" dirty="0">
                        <a:solidFill>
                          <a:schemeClr val="tx1"/>
                        </a:solidFill>
                      </a:endParaRPr>
                    </a:p>
                  </a:txBody>
                  <a:tcPr/>
                </a:tc>
                <a:tc>
                  <a:txBody>
                    <a:bodyPr/>
                    <a:lstStyle/>
                    <a:p>
                      <a:pPr rtl="1"/>
                      <a:r>
                        <a:rPr lang="he-IL" sz="1200" dirty="0" smtClean="0">
                          <a:solidFill>
                            <a:schemeClr val="tx1"/>
                          </a:solidFill>
                        </a:rPr>
                        <a:t>הסתרה של</a:t>
                      </a:r>
                      <a:r>
                        <a:rPr lang="he-IL" sz="1200" baseline="0" dirty="0" smtClean="0">
                          <a:solidFill>
                            <a:schemeClr val="tx1"/>
                          </a:solidFill>
                        </a:rPr>
                        <a:t> איכויות הבניין </a:t>
                      </a:r>
                      <a:endParaRPr lang="he-IL" sz="120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חוסר הקפדה על גיזום בזמן</a:t>
                      </a:r>
                      <a:endParaRPr lang="he-IL" sz="120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תחזוקה וגיזום ע"י העירייה </a:t>
                      </a:r>
                    </a:p>
                    <a:p>
                      <a:pPr rtl="1"/>
                      <a:endParaRPr lang="he-IL" sz="1200" dirty="0">
                        <a:solidFill>
                          <a:schemeClr val="tx1"/>
                        </a:solidFill>
                      </a:endParaRPr>
                    </a:p>
                  </a:txBody>
                  <a:tcPr/>
                </a:tc>
              </a:tr>
              <a:tr h="482659">
                <a:tc>
                  <a:txBody>
                    <a:bodyPr/>
                    <a:lstStyle/>
                    <a:p>
                      <a:pPr rtl="1"/>
                      <a:r>
                        <a:rPr lang="he-IL" sz="1200" b="1" dirty="0" smtClean="0">
                          <a:solidFill>
                            <a:schemeClr val="tx1">
                              <a:lumMod val="65000"/>
                              <a:lumOff val="35000"/>
                            </a:schemeClr>
                          </a:solidFill>
                        </a:rPr>
                        <a:t>4</a:t>
                      </a:r>
                      <a:endParaRPr lang="he-IL" sz="1200" b="1" dirty="0">
                        <a:solidFill>
                          <a:schemeClr val="tx1">
                            <a:lumMod val="65000"/>
                            <a:lumOff val="35000"/>
                          </a:schemeClr>
                        </a:solidFill>
                      </a:endParaRPr>
                    </a:p>
                  </a:txBody>
                  <a:tcPr/>
                </a:tc>
                <a:tc>
                  <a:txBody>
                    <a:bodyPr/>
                    <a:lstStyle/>
                    <a:p>
                      <a:pPr rtl="1"/>
                      <a:r>
                        <a:rPr lang="he-IL" sz="1200" b="0" dirty="0" smtClean="0">
                          <a:solidFill>
                            <a:schemeClr val="tx1"/>
                          </a:solidFill>
                        </a:rPr>
                        <a:t>תיקוני צבע וטיח ברמה ירודה </a:t>
                      </a:r>
                      <a:endParaRPr lang="he-IL" sz="1200" b="0" dirty="0">
                        <a:solidFill>
                          <a:schemeClr val="tx1"/>
                        </a:solidFill>
                      </a:endParaRPr>
                    </a:p>
                  </a:txBody>
                  <a:tcPr/>
                </a:tc>
                <a:tc>
                  <a:txBody>
                    <a:bodyPr/>
                    <a:lstStyle/>
                    <a:p>
                      <a:pPr rtl="1"/>
                      <a:r>
                        <a:rPr lang="he-IL" sz="1200" b="0" dirty="0" smtClean="0">
                          <a:solidFill>
                            <a:schemeClr val="tx1"/>
                          </a:solidFill>
                        </a:rPr>
                        <a:t>חזית  צפונית צדדית </a:t>
                      </a:r>
                      <a:endParaRPr lang="he-IL" sz="1200" b="0" dirty="0">
                        <a:solidFill>
                          <a:schemeClr val="tx1"/>
                        </a:solidFill>
                      </a:endParaRPr>
                    </a:p>
                  </a:txBody>
                  <a:tcPr/>
                </a:tc>
                <a:tc>
                  <a:txBody>
                    <a:bodyPr/>
                    <a:lstStyle/>
                    <a:p>
                      <a:pPr rtl="1"/>
                      <a:r>
                        <a:rPr lang="he-IL" sz="1200" dirty="0" smtClean="0">
                          <a:solidFill>
                            <a:schemeClr val="tx1"/>
                          </a:solidFill>
                        </a:rPr>
                        <a:t>הפרעה </a:t>
                      </a:r>
                      <a:r>
                        <a:rPr lang="he-IL" sz="1200" dirty="0" err="1" smtClean="0">
                          <a:solidFill>
                            <a:schemeClr val="tx1"/>
                          </a:solidFill>
                        </a:rPr>
                        <a:t>אסתתית</a:t>
                      </a:r>
                      <a:r>
                        <a:rPr lang="he-IL" sz="1200" dirty="0" smtClean="0">
                          <a:solidFill>
                            <a:schemeClr val="tx1"/>
                          </a:solidFill>
                        </a:rPr>
                        <a:t> ובעיה באיטום קירות </a:t>
                      </a:r>
                      <a:endParaRPr lang="he-IL" sz="1200" dirty="0">
                        <a:solidFill>
                          <a:schemeClr val="tx1"/>
                        </a:solidFill>
                      </a:endParaRPr>
                    </a:p>
                  </a:txBody>
                  <a:tcPr/>
                </a:tc>
                <a:tc>
                  <a:txBody>
                    <a:bodyPr/>
                    <a:lstStyle/>
                    <a:p>
                      <a:pPr rtl="1"/>
                      <a:r>
                        <a:rPr lang="he-IL" sz="1200" dirty="0" smtClean="0">
                          <a:solidFill>
                            <a:schemeClr val="tx1"/>
                          </a:solidFill>
                        </a:rPr>
                        <a:t>רמת עבודה ירודה ותיקונים לאחר שיפוץ</a:t>
                      </a:r>
                      <a:endParaRPr lang="he-IL" sz="1200" dirty="0">
                        <a:solidFill>
                          <a:schemeClr val="tx1"/>
                        </a:solidFill>
                      </a:endParaRPr>
                    </a:p>
                  </a:txBody>
                  <a:tcPr/>
                </a:tc>
                <a:tc>
                  <a:txBody>
                    <a:bodyPr/>
                    <a:lstStyle/>
                    <a:p>
                      <a:pPr rtl="1"/>
                      <a:r>
                        <a:rPr lang="he-IL" sz="1200" dirty="0" smtClean="0">
                          <a:solidFill>
                            <a:schemeClr val="tx1"/>
                          </a:solidFill>
                        </a:rPr>
                        <a:t>תחזוקה ותיקונים מקומיים</a:t>
                      </a:r>
                      <a:endParaRPr lang="he-IL" sz="1200" dirty="0">
                        <a:solidFill>
                          <a:schemeClr val="tx1"/>
                        </a:solidFill>
                      </a:endParaRPr>
                    </a:p>
                  </a:txBody>
                  <a:tcPr/>
                </a:tc>
              </a:tr>
              <a:tr h="529034">
                <a:tc>
                  <a:txBody>
                    <a:bodyPr/>
                    <a:lstStyle/>
                    <a:p>
                      <a:pPr rtl="1"/>
                      <a:r>
                        <a:rPr lang="he-IL" sz="1200" b="1" dirty="0" smtClean="0">
                          <a:solidFill>
                            <a:schemeClr val="tx1">
                              <a:lumMod val="65000"/>
                              <a:lumOff val="35000"/>
                            </a:schemeClr>
                          </a:solidFill>
                        </a:rPr>
                        <a:t>5</a:t>
                      </a:r>
                      <a:endParaRPr lang="he-IL" sz="1200" b="1" dirty="0">
                        <a:solidFill>
                          <a:schemeClr val="tx1">
                            <a:lumMod val="65000"/>
                            <a:lumOff val="35000"/>
                          </a:schemeClr>
                        </a:solidFill>
                      </a:endParaRPr>
                    </a:p>
                  </a:txBody>
                  <a:tcPr/>
                </a:tc>
                <a:tc>
                  <a:txBody>
                    <a:bodyPr/>
                    <a:lstStyle/>
                    <a:p>
                      <a:pPr rtl="1"/>
                      <a:r>
                        <a:rPr lang="he-IL" sz="1200" b="0" dirty="0" smtClean="0">
                          <a:solidFill>
                            <a:schemeClr val="tx1"/>
                          </a:solidFill>
                        </a:rPr>
                        <a:t>סורגים ותריסים</a:t>
                      </a:r>
                      <a:endParaRPr lang="he-IL" sz="1200" b="0" dirty="0">
                        <a:solidFill>
                          <a:schemeClr val="tx1"/>
                        </a:solidFill>
                      </a:endParaRPr>
                    </a:p>
                  </a:txBody>
                  <a:tcPr/>
                </a:tc>
                <a:tc>
                  <a:txBody>
                    <a:bodyPr/>
                    <a:lstStyle/>
                    <a:p>
                      <a:pPr rtl="1"/>
                      <a:r>
                        <a:rPr lang="he-IL" sz="1200" dirty="0" smtClean="0">
                          <a:solidFill>
                            <a:schemeClr val="tx1"/>
                          </a:solidFill>
                        </a:rPr>
                        <a:t>חזית צדדית צפונית </a:t>
                      </a:r>
                      <a:endParaRPr lang="he-IL" sz="1200" dirty="0">
                        <a:solidFill>
                          <a:schemeClr val="tx1"/>
                        </a:solidFill>
                      </a:endParaRPr>
                    </a:p>
                  </a:txBody>
                  <a:tcPr/>
                </a:tc>
                <a:tc>
                  <a:txBody>
                    <a:bodyPr/>
                    <a:lstStyle/>
                    <a:p>
                      <a:pPr rtl="1"/>
                      <a:r>
                        <a:rPr lang="he-IL" sz="1200" dirty="0" smtClean="0">
                          <a:solidFill>
                            <a:schemeClr val="tx1"/>
                          </a:solidFill>
                        </a:rPr>
                        <a:t>הפרעה אסתטית</a:t>
                      </a:r>
                      <a:endParaRPr lang="he-IL" sz="1200" dirty="0">
                        <a:solidFill>
                          <a:schemeClr val="tx1"/>
                        </a:solidFill>
                      </a:endParaRPr>
                    </a:p>
                  </a:txBody>
                  <a:tcPr/>
                </a:tc>
                <a:tc>
                  <a:txBody>
                    <a:bodyPr/>
                    <a:lstStyle/>
                    <a:p>
                      <a:pPr rtl="1"/>
                      <a:r>
                        <a:rPr lang="he-IL" sz="1200" dirty="0" smtClean="0">
                          <a:solidFill>
                            <a:schemeClr val="tx1"/>
                          </a:solidFill>
                        </a:rPr>
                        <a:t>צרכי דיירים חוסר הקפדה ואכיפה של העירייה </a:t>
                      </a:r>
                      <a:endParaRPr lang="he-IL" sz="1200" dirty="0">
                        <a:solidFill>
                          <a:schemeClr val="tx1"/>
                        </a:solidFill>
                      </a:endParaRPr>
                    </a:p>
                  </a:txBody>
                  <a:tcPr/>
                </a:tc>
                <a:tc>
                  <a:txBody>
                    <a:bodyPr/>
                    <a:lstStyle/>
                    <a:p>
                      <a:pPr rtl="1"/>
                      <a:r>
                        <a:rPr lang="he-IL" sz="1200" dirty="0" smtClean="0">
                          <a:solidFill>
                            <a:schemeClr val="tx1"/>
                          </a:solidFill>
                        </a:rPr>
                        <a:t>הסרה במסגרת</a:t>
                      </a:r>
                      <a:r>
                        <a:rPr lang="he-IL" sz="1200" baseline="0" dirty="0" smtClean="0">
                          <a:solidFill>
                            <a:schemeClr val="tx1"/>
                          </a:solidFill>
                        </a:rPr>
                        <a:t> פעולת שימור  ותכנון מחמיר עתידי</a:t>
                      </a:r>
                      <a:endParaRPr lang="he-IL" sz="1200" dirty="0">
                        <a:solidFill>
                          <a:schemeClr val="tx1"/>
                        </a:solidFill>
                      </a:endParaRPr>
                    </a:p>
                  </a:txBody>
                  <a:tcPr/>
                </a:tc>
              </a:tr>
              <a:tr h="482659">
                <a:tc>
                  <a:txBody>
                    <a:bodyPr/>
                    <a:lstStyle/>
                    <a:p>
                      <a:pPr rtl="1"/>
                      <a:r>
                        <a:rPr lang="he-IL" sz="1200" b="1" dirty="0" smtClean="0">
                          <a:solidFill>
                            <a:schemeClr val="tx1">
                              <a:lumMod val="65000"/>
                              <a:lumOff val="35000"/>
                            </a:schemeClr>
                          </a:solidFill>
                        </a:rPr>
                        <a:t>6</a:t>
                      </a:r>
                      <a:endParaRPr lang="he-IL" sz="1200" b="1" dirty="0">
                        <a:solidFill>
                          <a:schemeClr val="tx1">
                            <a:lumMod val="65000"/>
                            <a:lumOff val="35000"/>
                          </a:schemeClr>
                        </a:solidFill>
                      </a:endParaRPr>
                    </a:p>
                  </a:txBody>
                  <a:tcPr/>
                </a:tc>
                <a:tc>
                  <a:txBody>
                    <a:bodyPr/>
                    <a:lstStyle/>
                    <a:p>
                      <a:pPr rtl="1"/>
                      <a:r>
                        <a:rPr lang="he-IL" sz="1200" b="0" dirty="0" smtClean="0">
                          <a:solidFill>
                            <a:schemeClr val="tx1"/>
                          </a:solidFill>
                        </a:rPr>
                        <a:t>צנרת גלויה</a:t>
                      </a:r>
                      <a:endParaRPr lang="he-IL" sz="1200" b="0" dirty="0">
                        <a:solidFill>
                          <a:schemeClr val="tx1"/>
                        </a:solidFill>
                      </a:endParaRPr>
                    </a:p>
                  </a:txBody>
                  <a:tcPr/>
                </a:tc>
                <a:tc>
                  <a:txBody>
                    <a:bodyPr/>
                    <a:lstStyle/>
                    <a:p>
                      <a:pPr rtl="1"/>
                      <a:r>
                        <a:rPr lang="he-IL" sz="1200" dirty="0" smtClean="0">
                          <a:solidFill>
                            <a:schemeClr val="tx1"/>
                          </a:solidFill>
                        </a:rPr>
                        <a:t>חזית אחורית מזרחית </a:t>
                      </a:r>
                      <a:endParaRPr lang="he-IL" sz="120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הפרעה אסתטית </a:t>
                      </a:r>
                    </a:p>
                    <a:p>
                      <a:pPr rtl="1"/>
                      <a:endParaRPr lang="he-IL" sz="120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חוסר הקפדה ואכיפה של העירייה </a:t>
                      </a:r>
                      <a:endParaRPr lang="he-IL" sz="120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הסרה והסדרה  במסגרת</a:t>
                      </a:r>
                      <a:r>
                        <a:rPr lang="he-IL" sz="1200" baseline="0" dirty="0" smtClean="0">
                          <a:solidFill>
                            <a:schemeClr val="tx1"/>
                          </a:solidFill>
                        </a:rPr>
                        <a:t> פעולת שימור  ותכנון מחמיר עתידי </a:t>
                      </a:r>
                      <a:endParaRPr lang="he-IL" sz="1200" dirty="0">
                        <a:solidFill>
                          <a:schemeClr val="tx1"/>
                        </a:solidFill>
                      </a:endParaRPr>
                    </a:p>
                  </a:txBody>
                  <a:tcPr/>
                </a:tc>
              </a:tr>
              <a:tr h="482659">
                <a:tc>
                  <a:txBody>
                    <a:bodyPr/>
                    <a:lstStyle/>
                    <a:p>
                      <a:pPr rtl="1"/>
                      <a:r>
                        <a:rPr lang="he-IL" sz="1200" b="1" dirty="0" smtClean="0">
                          <a:solidFill>
                            <a:schemeClr val="tx1">
                              <a:lumMod val="65000"/>
                              <a:lumOff val="35000"/>
                            </a:schemeClr>
                          </a:solidFill>
                        </a:rPr>
                        <a:t>7</a:t>
                      </a:r>
                      <a:endParaRPr lang="he-IL" sz="1200" b="1" dirty="0">
                        <a:solidFill>
                          <a:schemeClr val="tx1">
                            <a:lumMod val="65000"/>
                            <a:lumOff val="35000"/>
                          </a:schemeClr>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b="0" dirty="0" smtClean="0">
                          <a:solidFill>
                            <a:schemeClr val="tx1"/>
                          </a:solidFill>
                        </a:rPr>
                        <a:t>סימני בליה   ואורגניזמים</a:t>
                      </a:r>
                    </a:p>
                    <a:p>
                      <a:pPr rtl="1"/>
                      <a:endParaRPr lang="he-IL" sz="1200" b="0" dirty="0">
                        <a:solidFill>
                          <a:schemeClr val="tx1"/>
                        </a:solidFill>
                      </a:endParaRPr>
                    </a:p>
                  </a:txBody>
                  <a:tcPr/>
                </a:tc>
                <a:tc>
                  <a:txBody>
                    <a:bodyPr/>
                    <a:lstStyle/>
                    <a:p>
                      <a:pPr rtl="1"/>
                      <a:r>
                        <a:rPr lang="he-IL" sz="1200" dirty="0" smtClean="0">
                          <a:solidFill>
                            <a:schemeClr val="tx1"/>
                          </a:solidFill>
                        </a:rPr>
                        <a:t>חזית אחורית מזרחית </a:t>
                      </a:r>
                      <a:endParaRPr lang="he-IL" sz="1200" dirty="0">
                        <a:solidFill>
                          <a:schemeClr val="tx1"/>
                        </a:solidFill>
                      </a:endParaRPr>
                    </a:p>
                  </a:txBody>
                  <a:tcPr/>
                </a:tc>
                <a:tc>
                  <a:txBody>
                    <a:bodyPr/>
                    <a:lstStyle/>
                    <a:p>
                      <a:pPr rtl="1"/>
                      <a:r>
                        <a:rPr lang="he-IL" sz="1200" dirty="0" smtClean="0">
                          <a:solidFill>
                            <a:schemeClr val="tx1"/>
                          </a:solidFill>
                        </a:rPr>
                        <a:t>פגיעה אסתטית </a:t>
                      </a:r>
                      <a:endParaRPr lang="he-IL" sz="1200" dirty="0">
                        <a:solidFill>
                          <a:schemeClr val="tx1"/>
                        </a:solidFill>
                      </a:endParaRPr>
                    </a:p>
                  </a:txBody>
                  <a:tcPr/>
                </a:tc>
                <a:tc>
                  <a:txBody>
                    <a:bodyPr/>
                    <a:lstStyle/>
                    <a:p>
                      <a:pPr rtl="1"/>
                      <a:r>
                        <a:rPr lang="he-IL" sz="1200" dirty="0" smtClean="0">
                          <a:solidFill>
                            <a:schemeClr val="tx1"/>
                          </a:solidFill>
                        </a:rPr>
                        <a:t>הצללה ע"י צמחיה וחוסר</a:t>
                      </a:r>
                      <a:r>
                        <a:rPr lang="he-IL" sz="1200" baseline="0" dirty="0" smtClean="0">
                          <a:solidFill>
                            <a:schemeClr val="tx1"/>
                          </a:solidFill>
                        </a:rPr>
                        <a:t> בחשיפה לשמש </a:t>
                      </a:r>
                      <a:endParaRPr lang="he-IL" sz="120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 גיזום צמחיה</a:t>
                      </a:r>
                      <a:r>
                        <a:rPr lang="he-IL" sz="1200" baseline="0" dirty="0" smtClean="0">
                          <a:solidFill>
                            <a:schemeClr val="tx1"/>
                          </a:solidFill>
                        </a:rPr>
                        <a:t> </a:t>
                      </a:r>
                      <a:r>
                        <a:rPr lang="he-IL" sz="1200" dirty="0" smtClean="0">
                          <a:solidFill>
                            <a:schemeClr val="tx1"/>
                          </a:solidFill>
                        </a:rPr>
                        <a:t>ותיקונים מקומיים</a:t>
                      </a:r>
                    </a:p>
                    <a:p>
                      <a:pPr rtl="1"/>
                      <a:endParaRPr lang="he-IL" sz="1200" dirty="0">
                        <a:solidFill>
                          <a:schemeClr val="tx1"/>
                        </a:solidFill>
                      </a:endParaRPr>
                    </a:p>
                  </a:txBody>
                  <a:tcPr/>
                </a:tc>
              </a:tr>
              <a:tr h="482659">
                <a:tc>
                  <a:txBody>
                    <a:bodyPr/>
                    <a:lstStyle/>
                    <a:p>
                      <a:pPr rtl="1"/>
                      <a:r>
                        <a:rPr lang="he-IL" sz="1200" b="1" dirty="0" smtClean="0">
                          <a:solidFill>
                            <a:schemeClr val="tx1">
                              <a:lumMod val="65000"/>
                              <a:lumOff val="35000"/>
                            </a:schemeClr>
                          </a:solidFill>
                        </a:rPr>
                        <a:t>8</a:t>
                      </a:r>
                      <a:endParaRPr lang="he-IL" sz="1200" b="1" dirty="0">
                        <a:solidFill>
                          <a:schemeClr val="tx1">
                            <a:lumMod val="65000"/>
                            <a:lumOff val="35000"/>
                          </a:schemeClr>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b="0" dirty="0" smtClean="0">
                          <a:solidFill>
                            <a:schemeClr val="tx1"/>
                          </a:solidFill>
                        </a:rPr>
                        <a:t>חזית אחורית חסומה</a:t>
                      </a:r>
                      <a:endParaRPr lang="he-IL" sz="1200" b="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חזית מזרחית </a:t>
                      </a:r>
                      <a:endParaRPr lang="he-IL" sz="120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אין מעבר </a:t>
                      </a:r>
                    </a:p>
                    <a:p>
                      <a:pPr rtl="1"/>
                      <a:endParaRPr lang="he-IL" sz="120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חוסר אכיפה מצד העירייה </a:t>
                      </a:r>
                      <a:endParaRPr lang="he-IL" sz="120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הגברת אכיפה של העירייה </a:t>
                      </a:r>
                    </a:p>
                    <a:p>
                      <a:pPr rtl="1"/>
                      <a:endParaRPr lang="he-IL" sz="1200" dirty="0">
                        <a:solidFill>
                          <a:schemeClr val="tx1"/>
                        </a:solidFill>
                      </a:endParaRPr>
                    </a:p>
                  </a:txBody>
                  <a:tcPr/>
                </a:tc>
              </a:tr>
              <a:tr h="482659">
                <a:tc>
                  <a:txBody>
                    <a:bodyPr/>
                    <a:lstStyle/>
                    <a:p>
                      <a:pPr rtl="1"/>
                      <a:r>
                        <a:rPr lang="he-IL" sz="1200" b="1" dirty="0" smtClean="0">
                          <a:solidFill>
                            <a:schemeClr val="tx1">
                              <a:lumMod val="65000"/>
                              <a:lumOff val="35000"/>
                            </a:schemeClr>
                          </a:solidFill>
                        </a:rPr>
                        <a:t>9</a:t>
                      </a:r>
                      <a:endParaRPr lang="he-IL" sz="1200" b="1" dirty="0">
                        <a:solidFill>
                          <a:schemeClr val="tx1">
                            <a:lumMod val="65000"/>
                            <a:lumOff val="35000"/>
                          </a:schemeClr>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b="0" dirty="0" smtClean="0">
                          <a:solidFill>
                            <a:schemeClr val="tx1"/>
                          </a:solidFill>
                        </a:rPr>
                        <a:t>חסימת הכניסה הראשית</a:t>
                      </a:r>
                    </a:p>
                    <a:p>
                      <a:pPr rtl="1"/>
                      <a:r>
                        <a:rPr lang="he-IL" sz="1200" b="0" dirty="0" smtClean="0">
                          <a:solidFill>
                            <a:schemeClr val="tx1"/>
                          </a:solidFill>
                        </a:rPr>
                        <a:t>ע"י דלת ואינטרקום</a:t>
                      </a:r>
                      <a:endParaRPr lang="he-IL" sz="1200" b="0" dirty="0">
                        <a:solidFill>
                          <a:schemeClr val="tx1"/>
                        </a:solidFill>
                      </a:endParaRPr>
                    </a:p>
                  </a:txBody>
                  <a:tcPr/>
                </a:tc>
                <a:tc>
                  <a:txBody>
                    <a:bodyPr/>
                    <a:lstStyle/>
                    <a:p>
                      <a:pPr rtl="1"/>
                      <a:r>
                        <a:rPr lang="he-IL" sz="1200" b="0" dirty="0" smtClean="0">
                          <a:solidFill>
                            <a:schemeClr val="tx1"/>
                          </a:solidFill>
                        </a:rPr>
                        <a:t>חזית</a:t>
                      </a:r>
                      <a:r>
                        <a:rPr lang="he-IL" sz="1200" b="0" baseline="0" dirty="0" smtClean="0">
                          <a:solidFill>
                            <a:schemeClr val="tx1"/>
                          </a:solidFill>
                        </a:rPr>
                        <a:t> צדדית מזרחית </a:t>
                      </a:r>
                      <a:endParaRPr lang="he-IL" sz="1200" b="0" dirty="0">
                        <a:solidFill>
                          <a:schemeClr val="tx1"/>
                        </a:solidFill>
                      </a:endParaRPr>
                    </a:p>
                  </a:txBody>
                  <a:tcPr/>
                </a:tc>
                <a:tc>
                  <a:txBody>
                    <a:bodyPr/>
                    <a:lstStyle/>
                    <a:p>
                      <a:pPr rtl="1"/>
                      <a:r>
                        <a:rPr lang="he-IL" sz="1200" b="0" dirty="0" smtClean="0">
                          <a:solidFill>
                            <a:schemeClr val="tx1"/>
                          </a:solidFill>
                        </a:rPr>
                        <a:t>פגיעה בערכים הסטורים ורוח המקום </a:t>
                      </a:r>
                      <a:endParaRPr lang="he-IL" sz="1200" b="0" dirty="0">
                        <a:solidFill>
                          <a:schemeClr val="tx1"/>
                        </a:solidFill>
                      </a:endParaRPr>
                    </a:p>
                  </a:txBody>
                  <a:tcPr/>
                </a:tc>
                <a:tc>
                  <a:txBody>
                    <a:bodyPr/>
                    <a:lstStyle/>
                    <a:p>
                      <a:pPr rtl="1"/>
                      <a:r>
                        <a:rPr lang="he-IL" sz="1200" b="0" dirty="0" smtClean="0">
                          <a:solidFill>
                            <a:schemeClr val="tx1"/>
                          </a:solidFill>
                        </a:rPr>
                        <a:t>חוסר הקפדה  של</a:t>
                      </a:r>
                      <a:r>
                        <a:rPr lang="he-IL" sz="1200" b="0" baseline="0" dirty="0" smtClean="0">
                          <a:solidFill>
                            <a:schemeClr val="tx1"/>
                          </a:solidFill>
                        </a:rPr>
                        <a:t> הבעלים</a:t>
                      </a:r>
                      <a:endParaRPr lang="he-IL" sz="1200" b="0" dirty="0">
                        <a:solidFill>
                          <a:schemeClr val="tx1"/>
                        </a:solidFill>
                      </a:endParaRPr>
                    </a:p>
                  </a:txBody>
                  <a:tcPr/>
                </a:tc>
                <a:tc>
                  <a:txBody>
                    <a:bodyPr/>
                    <a:lstStyle/>
                    <a:p>
                      <a:pPr rtl="1"/>
                      <a:r>
                        <a:rPr lang="he-IL" sz="1200" dirty="0" smtClean="0">
                          <a:solidFill>
                            <a:schemeClr val="tx1"/>
                          </a:solidFill>
                        </a:rPr>
                        <a:t>הסרה והסדרה  במסגרת</a:t>
                      </a:r>
                      <a:r>
                        <a:rPr lang="he-IL" sz="1200" baseline="0" dirty="0" smtClean="0">
                          <a:solidFill>
                            <a:schemeClr val="tx1"/>
                          </a:solidFill>
                        </a:rPr>
                        <a:t> פעולת שימור  ותכנון מחמיר עתידי </a:t>
                      </a:r>
                      <a:endParaRPr lang="he-IL" sz="1200" dirty="0">
                        <a:solidFill>
                          <a:schemeClr val="tx1"/>
                        </a:solidFill>
                      </a:endParaRPr>
                    </a:p>
                  </a:txBody>
                  <a:tcPr/>
                </a:tc>
              </a:tr>
              <a:tr h="482659">
                <a:tc>
                  <a:txBody>
                    <a:bodyPr/>
                    <a:lstStyle/>
                    <a:p>
                      <a:pPr rtl="1"/>
                      <a:r>
                        <a:rPr lang="he-IL" sz="1200" b="1" dirty="0" smtClean="0">
                          <a:solidFill>
                            <a:schemeClr val="tx1">
                              <a:lumMod val="65000"/>
                              <a:lumOff val="35000"/>
                            </a:schemeClr>
                          </a:solidFill>
                        </a:rPr>
                        <a:t>10</a:t>
                      </a:r>
                      <a:endParaRPr lang="he-IL" sz="1200" b="1" dirty="0">
                        <a:solidFill>
                          <a:schemeClr val="tx1">
                            <a:lumMod val="65000"/>
                            <a:lumOff val="35000"/>
                          </a:schemeClr>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b="0" dirty="0" smtClean="0">
                          <a:solidFill>
                            <a:schemeClr val="tx1"/>
                          </a:solidFill>
                        </a:rPr>
                        <a:t>סידוק בחיבור המרפסות</a:t>
                      </a:r>
                    </a:p>
                    <a:p>
                      <a:pPr rtl="1"/>
                      <a:endParaRPr lang="he-IL" sz="1200" b="0" dirty="0">
                        <a:solidFill>
                          <a:schemeClr val="tx1"/>
                        </a:solidFill>
                      </a:endParaRPr>
                    </a:p>
                  </a:txBody>
                  <a:tcPr/>
                </a:tc>
                <a:tc>
                  <a:txBody>
                    <a:bodyPr/>
                    <a:lstStyle/>
                    <a:p>
                      <a:pPr rtl="1"/>
                      <a:r>
                        <a:rPr lang="he-IL" sz="1200" b="0" dirty="0" smtClean="0">
                          <a:solidFill>
                            <a:schemeClr val="tx1"/>
                          </a:solidFill>
                        </a:rPr>
                        <a:t>חזית מערבית קדמית </a:t>
                      </a:r>
                      <a:endParaRPr lang="he-IL" sz="1200" b="0" dirty="0">
                        <a:solidFill>
                          <a:schemeClr val="tx1"/>
                        </a:solidFill>
                      </a:endParaRPr>
                    </a:p>
                  </a:txBody>
                  <a:tcPr/>
                </a:tc>
                <a:tc>
                  <a:txBody>
                    <a:bodyPr/>
                    <a:lstStyle/>
                    <a:p>
                      <a:pPr rtl="1"/>
                      <a:r>
                        <a:rPr lang="he-IL" sz="1200" b="0" dirty="0" smtClean="0">
                          <a:solidFill>
                            <a:schemeClr val="tx1"/>
                          </a:solidFill>
                        </a:rPr>
                        <a:t>סכנה בטיחותית </a:t>
                      </a:r>
                      <a:endParaRPr lang="he-IL" sz="1200" b="0" dirty="0">
                        <a:solidFill>
                          <a:schemeClr val="tx1"/>
                        </a:solidFill>
                      </a:endParaRPr>
                    </a:p>
                  </a:txBody>
                  <a:tcPr/>
                </a:tc>
                <a:tc>
                  <a:txBody>
                    <a:bodyPr/>
                    <a:lstStyle/>
                    <a:p>
                      <a:pPr rtl="1"/>
                      <a:r>
                        <a:rPr lang="he-IL" sz="1200" b="0" dirty="0" smtClean="0">
                          <a:solidFill>
                            <a:schemeClr val="tx1"/>
                          </a:solidFill>
                        </a:rPr>
                        <a:t>בלאי</a:t>
                      </a:r>
                      <a:r>
                        <a:rPr lang="he-IL" sz="1200" b="0" baseline="0" dirty="0" smtClean="0">
                          <a:solidFill>
                            <a:schemeClr val="tx1"/>
                          </a:solidFill>
                        </a:rPr>
                        <a:t> קונסטרוקטיבי </a:t>
                      </a:r>
                      <a:endParaRPr lang="he-IL" sz="1200" b="0" dirty="0">
                        <a:solidFill>
                          <a:schemeClr val="tx1"/>
                        </a:solidFill>
                      </a:endParaRPr>
                    </a:p>
                  </a:txBody>
                  <a:tcPr/>
                </a:tc>
                <a:tc>
                  <a:txBody>
                    <a:bodyPr/>
                    <a:lstStyle/>
                    <a:p>
                      <a:pPr rtl="1"/>
                      <a:r>
                        <a:rPr lang="he-IL" sz="1200" dirty="0" smtClean="0">
                          <a:solidFill>
                            <a:schemeClr val="tx1"/>
                          </a:solidFill>
                        </a:rPr>
                        <a:t>בדיקה ע"י מהנדס ופעולה לפי הנחיותיו</a:t>
                      </a:r>
                    </a:p>
                  </a:txBody>
                  <a:tcPr/>
                </a:tc>
              </a:tr>
              <a:tr h="529034">
                <a:tc>
                  <a:txBody>
                    <a:bodyPr/>
                    <a:lstStyle/>
                    <a:p>
                      <a:pPr rtl="1"/>
                      <a:r>
                        <a:rPr lang="he-IL" sz="1200" b="1" dirty="0" smtClean="0">
                          <a:solidFill>
                            <a:schemeClr val="tx1">
                              <a:lumMod val="65000"/>
                              <a:lumOff val="35000"/>
                            </a:schemeClr>
                          </a:solidFill>
                        </a:rPr>
                        <a:t>11</a:t>
                      </a:r>
                      <a:endParaRPr lang="he-IL" sz="1200" b="1" dirty="0">
                        <a:solidFill>
                          <a:schemeClr val="tx1">
                            <a:lumMod val="65000"/>
                            <a:lumOff val="35000"/>
                          </a:schemeClr>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b="0" dirty="0" smtClean="0">
                          <a:solidFill>
                            <a:schemeClr val="tx1"/>
                          </a:solidFill>
                        </a:rPr>
                        <a:t>אשפה גלויה</a:t>
                      </a:r>
                    </a:p>
                    <a:p>
                      <a:pPr rtl="1"/>
                      <a:endParaRPr lang="he-IL" sz="1200" b="0" dirty="0">
                        <a:solidFill>
                          <a:schemeClr val="tx1"/>
                        </a:solidFill>
                      </a:endParaRPr>
                    </a:p>
                  </a:txBody>
                  <a:tcPr/>
                </a:tc>
                <a:tc>
                  <a:txBody>
                    <a:bodyPr/>
                    <a:lstStyle/>
                    <a:p>
                      <a:pPr rtl="1"/>
                      <a:r>
                        <a:rPr lang="he-IL" sz="1200" b="0" dirty="0" smtClean="0">
                          <a:solidFill>
                            <a:schemeClr val="tx1"/>
                          </a:solidFill>
                        </a:rPr>
                        <a:t>חזית צדדית צפונית </a:t>
                      </a:r>
                      <a:endParaRPr lang="he-IL" sz="1200" b="0" dirty="0">
                        <a:solidFill>
                          <a:schemeClr val="tx1"/>
                        </a:solidFill>
                      </a:endParaRPr>
                    </a:p>
                  </a:txBody>
                  <a:tcPr/>
                </a:tc>
                <a:tc>
                  <a:txBody>
                    <a:bodyPr/>
                    <a:lstStyle/>
                    <a:p>
                      <a:pPr rtl="1"/>
                      <a:r>
                        <a:rPr lang="he-IL" sz="1200" b="0" dirty="0" smtClean="0">
                          <a:solidFill>
                            <a:schemeClr val="tx1"/>
                          </a:solidFill>
                        </a:rPr>
                        <a:t>מפגע תברואתי ואסתטי </a:t>
                      </a:r>
                      <a:endParaRPr lang="he-IL" sz="1200" b="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חוסר אכיפה מצד העירייה </a:t>
                      </a:r>
                    </a:p>
                    <a:p>
                      <a:pPr rtl="1"/>
                      <a:endParaRPr lang="he-IL" sz="1200" b="0" dirty="0">
                        <a:solidFill>
                          <a:schemeClr val="tx1"/>
                        </a:solidFill>
                      </a:endParaRPr>
                    </a:p>
                  </a:txBody>
                  <a:tcPr/>
                </a:tc>
                <a:tc>
                  <a:txBody>
                    <a:bodyPr/>
                    <a:lstStyle/>
                    <a:p>
                      <a:pPr rtl="1"/>
                      <a:r>
                        <a:rPr lang="he-IL" sz="1200" dirty="0" smtClean="0">
                          <a:solidFill>
                            <a:schemeClr val="tx1"/>
                          </a:solidFill>
                        </a:rPr>
                        <a:t>לחייב את הדיירים להסדיר מיקום פחים סגור</a:t>
                      </a:r>
                      <a:endParaRPr lang="he-IL" sz="1200" dirty="0">
                        <a:solidFill>
                          <a:schemeClr val="tx1"/>
                        </a:solidFill>
                      </a:endParaRPr>
                    </a:p>
                  </a:txBody>
                  <a:tcPr/>
                </a:tc>
              </a:tr>
              <a:tr h="675723">
                <a:tc>
                  <a:txBody>
                    <a:bodyPr/>
                    <a:lstStyle/>
                    <a:p>
                      <a:pPr rtl="1"/>
                      <a:r>
                        <a:rPr lang="he-IL" sz="1200" b="1" dirty="0" smtClean="0">
                          <a:solidFill>
                            <a:schemeClr val="tx1">
                              <a:lumMod val="65000"/>
                              <a:lumOff val="35000"/>
                            </a:schemeClr>
                          </a:solidFill>
                        </a:rPr>
                        <a:t>12</a:t>
                      </a:r>
                      <a:endParaRPr lang="he-IL" sz="1200" b="1" dirty="0">
                        <a:solidFill>
                          <a:schemeClr val="tx1">
                            <a:lumMod val="65000"/>
                            <a:lumOff val="35000"/>
                          </a:schemeClr>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b="0" dirty="0" smtClean="0">
                          <a:solidFill>
                            <a:schemeClr val="tx1"/>
                          </a:solidFill>
                        </a:rPr>
                        <a:t>הוספת מזגנים</a:t>
                      </a:r>
                    </a:p>
                    <a:p>
                      <a:pPr rtl="1"/>
                      <a:endParaRPr lang="he-IL" sz="1200" b="0" dirty="0">
                        <a:solidFill>
                          <a:schemeClr val="tx1"/>
                        </a:solidFill>
                      </a:endParaRPr>
                    </a:p>
                  </a:txBody>
                  <a:tcPr/>
                </a:tc>
                <a:tc>
                  <a:txBody>
                    <a:bodyPr/>
                    <a:lstStyle/>
                    <a:p>
                      <a:pPr rtl="1"/>
                      <a:r>
                        <a:rPr lang="he-IL" sz="1200" b="0" dirty="0" smtClean="0">
                          <a:solidFill>
                            <a:schemeClr val="tx1"/>
                          </a:solidFill>
                        </a:rPr>
                        <a:t>חזיתות  צדדיות</a:t>
                      </a:r>
                    </a:p>
                  </a:txBody>
                  <a:tcPr/>
                </a:tc>
                <a:tc>
                  <a:txBody>
                    <a:bodyPr/>
                    <a:lstStyle/>
                    <a:p>
                      <a:pPr rtl="1"/>
                      <a:r>
                        <a:rPr lang="he-IL" sz="1200" b="0" dirty="0" smtClean="0">
                          <a:solidFill>
                            <a:schemeClr val="tx1"/>
                          </a:solidFill>
                        </a:rPr>
                        <a:t>מפגע </a:t>
                      </a:r>
                      <a:r>
                        <a:rPr lang="he-IL" sz="1200" b="0" dirty="0" err="1" smtClean="0">
                          <a:solidFill>
                            <a:schemeClr val="tx1"/>
                          </a:solidFill>
                        </a:rPr>
                        <a:t>אסתטתי</a:t>
                      </a:r>
                      <a:r>
                        <a:rPr lang="he-IL" sz="1200" b="0" dirty="0" smtClean="0">
                          <a:solidFill>
                            <a:schemeClr val="tx1"/>
                          </a:solidFill>
                        </a:rPr>
                        <a:t> </a:t>
                      </a:r>
                      <a:endParaRPr lang="he-IL" sz="1200" b="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צרכי הדיירים וחוסר אכיפה מצד העירייה</a:t>
                      </a:r>
                    </a:p>
                    <a:p>
                      <a:pPr rtl="1"/>
                      <a:endParaRPr lang="he-IL" sz="1200" b="0" dirty="0">
                        <a:solidFill>
                          <a:schemeClr val="tx1"/>
                        </a:solidFill>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smtClean="0">
                          <a:solidFill>
                            <a:schemeClr val="tx1"/>
                          </a:solidFill>
                        </a:rPr>
                        <a:t>הסרה והסדרה  במסגרת</a:t>
                      </a:r>
                      <a:r>
                        <a:rPr lang="he-IL" sz="1200" baseline="0" dirty="0" smtClean="0">
                          <a:solidFill>
                            <a:schemeClr val="tx1"/>
                          </a:solidFill>
                        </a:rPr>
                        <a:t> פעולת שימור  ותכנון מחמיר עתידי </a:t>
                      </a:r>
                      <a:endParaRPr lang="he-IL" sz="1200" dirty="0" smtClean="0">
                        <a:solidFill>
                          <a:schemeClr val="tx1"/>
                        </a:solidFill>
                      </a:endParaRPr>
                    </a:p>
                    <a:p>
                      <a:pPr rtl="1"/>
                      <a:endParaRPr lang="he-IL" sz="1200" dirty="0">
                        <a:solidFill>
                          <a:schemeClr val="tx1"/>
                        </a:solidFill>
                      </a:endParaRPr>
                    </a:p>
                  </a:txBody>
                  <a:tcPr/>
                </a:tc>
              </a:tr>
            </a:tbl>
          </a:graphicData>
        </a:graphic>
      </p:graphicFrame>
      <p:sp>
        <p:nvSpPr>
          <p:cNvPr id="9" name="מציין מיקום של מספר שקופית 8"/>
          <p:cNvSpPr>
            <a:spLocks noGrp="1"/>
          </p:cNvSpPr>
          <p:nvPr>
            <p:ph type="sldNum" sz="quarter" idx="12"/>
          </p:nvPr>
        </p:nvSpPr>
        <p:spPr/>
        <p:txBody>
          <a:bodyPr/>
          <a:lstStyle/>
          <a:p>
            <a:fld id="{DAF22AC9-109E-4E4D-92F9-530E51D9A3A2}" type="slidenum">
              <a:rPr lang="he-IL" smtClean="0"/>
              <a:pPr/>
              <a:t>50</a:t>
            </a:fld>
            <a:endParaRPr lang="he-IL" dirty="0"/>
          </a:p>
        </p:txBody>
      </p:sp>
      <p:sp>
        <p:nvSpPr>
          <p:cNvPr id="11" name="מציין מיקום של כותרת תחתונה 10"/>
          <p:cNvSpPr>
            <a:spLocks noGrp="1"/>
          </p:cNvSpPr>
          <p:nvPr>
            <p:ph type="ftr" sz="quarter" idx="11"/>
          </p:nvPr>
        </p:nvSpPr>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722313" y="4797152"/>
            <a:ext cx="7772400" cy="1296144"/>
          </a:xfrm>
        </p:spPr>
        <p:txBody>
          <a:bodyPr>
            <a:normAutofit/>
          </a:bodyPr>
          <a:lstStyle/>
          <a:p>
            <a:r>
              <a:rPr lang="he-IL" sz="1400" dirty="0" smtClean="0">
                <a:solidFill>
                  <a:srgbClr val="FF0000"/>
                </a:solidFill>
                <a:cs typeface="+mn-cs"/>
              </a:rPr>
              <a:t/>
            </a:r>
            <a:br>
              <a:rPr lang="he-IL" sz="1400" dirty="0" smtClean="0">
                <a:solidFill>
                  <a:srgbClr val="FF0000"/>
                </a:solidFill>
                <a:cs typeface="+mn-cs"/>
              </a:rPr>
            </a:br>
            <a:r>
              <a:rPr lang="he-IL" sz="1400" dirty="0" smtClean="0">
                <a:solidFill>
                  <a:srgbClr val="FF0000"/>
                </a:solidFill>
                <a:cs typeface="+mn-cs"/>
              </a:rPr>
              <a:t/>
            </a:r>
            <a:br>
              <a:rPr lang="he-IL" sz="1400" dirty="0" smtClean="0">
                <a:solidFill>
                  <a:srgbClr val="FF0000"/>
                </a:solidFill>
                <a:cs typeface="+mn-cs"/>
              </a:rPr>
            </a:br>
            <a:endParaRPr lang="he-IL" sz="1400" dirty="0">
              <a:cs typeface="+mn-cs"/>
            </a:endParaRPr>
          </a:p>
        </p:txBody>
      </p:sp>
      <p:sp>
        <p:nvSpPr>
          <p:cNvPr id="5" name="מציין מיקום טקסט 4"/>
          <p:cNvSpPr>
            <a:spLocks noGrp="1"/>
          </p:cNvSpPr>
          <p:nvPr>
            <p:ph type="body" idx="1"/>
          </p:nvPr>
        </p:nvSpPr>
        <p:spPr>
          <a:xfrm>
            <a:off x="722313" y="692696"/>
            <a:ext cx="4425751" cy="4104455"/>
          </a:xfrm>
        </p:spPr>
        <p:txBody>
          <a:bodyPr>
            <a:normAutofit/>
          </a:bodyPr>
          <a:lstStyle/>
          <a:p>
            <a:endParaRPr lang="en-US" altLang="en-US" sz="3200" dirty="0" smtClean="0"/>
          </a:p>
          <a:p>
            <a:endParaRPr lang="he-IL" dirty="0"/>
          </a:p>
        </p:txBody>
      </p:sp>
      <p:sp>
        <p:nvSpPr>
          <p:cNvPr id="6" name="מלבן 5"/>
          <p:cNvSpPr/>
          <p:nvPr/>
        </p:nvSpPr>
        <p:spPr>
          <a:xfrm>
            <a:off x="1142976" y="1285860"/>
            <a:ext cx="6817960" cy="4524315"/>
          </a:xfrm>
          <a:prstGeom prst="rect">
            <a:avLst/>
          </a:prstGeom>
        </p:spPr>
        <p:txBody>
          <a:bodyPr wrap="square">
            <a:spAutoFit/>
          </a:bodyPr>
          <a:lstStyle/>
          <a:p>
            <a:pPr>
              <a:lnSpc>
                <a:spcPct val="150000"/>
              </a:lnSpc>
            </a:pPr>
            <a:r>
              <a:rPr lang="he-IL" sz="1200" dirty="0" smtClean="0"/>
              <a:t>אין ספק שבניין זה הוא בעל חשיבות רבה , הן ברצף ההיסטורי של העיר תל אביב והן מבחינת מעמדו במרקם "העיר הלבנה". ערכיו האדריכליים מובהקים והוא דוגמא יוצאת דופן   לבניין עם חזית ייצוגית בעלת  קווי מתאר ייחודים (מתאר "הגל").עיקר חשיבותו היא בחזיתות שלו. </a:t>
            </a:r>
          </a:p>
          <a:p>
            <a:pPr>
              <a:lnSpc>
                <a:spcPct val="150000"/>
              </a:lnSpc>
            </a:pPr>
            <a:r>
              <a:rPr lang="he-IL" sz="1200" dirty="0" smtClean="0"/>
              <a:t> שלושת הליקויים בעדיפות ראשונה  שהצבעתי עליהם בדו"ח זה, הם לדעתי משמעותיים ביותר ויש חובה לטפל בהם בהקדם על ידי פנייה לעירייה ולוועד הבניין. גם  שאר הליקויים פוגעים בשלמות המבנה, ויש לטפל בהם במסגרת שיפוץ ושימור כולל לעומק. </a:t>
            </a:r>
          </a:p>
          <a:p>
            <a:pPr marL="342900" indent="-342900">
              <a:lnSpc>
                <a:spcPct val="150000"/>
              </a:lnSpc>
              <a:buAutoNum type="arabicPeriod"/>
            </a:pPr>
            <a:r>
              <a:rPr lang="he-IL" sz="1200" dirty="0" smtClean="0"/>
              <a:t>לפעול להסרת הגרפיטי שנוסף בשנים האחרונות לאחר השיפוץ .</a:t>
            </a:r>
          </a:p>
          <a:p>
            <a:pPr marL="342900" indent="-342900">
              <a:lnSpc>
                <a:spcPct val="150000"/>
              </a:lnSpc>
              <a:buAutoNum type="arabicPeriod"/>
            </a:pPr>
            <a:r>
              <a:rPr lang="he-IL" sz="1200" dirty="0" smtClean="0"/>
              <a:t>.לחייב את  כל הדיירים להסיר את </a:t>
            </a:r>
            <a:r>
              <a:rPr lang="he-IL" sz="1200" dirty="0" err="1" smtClean="0"/>
              <a:t>התריסולים</a:t>
            </a:r>
            <a:r>
              <a:rPr lang="he-IL" sz="1200" dirty="0" smtClean="0"/>
              <a:t> על מנת להחזיר למבנה את איכויותיו האדריכליות  הפיסוליות. לדעתי עיריית תל-אביב לא עושה די ולא אוכפת זאת ו/או מתעלמת למרות שראינו שהיא מתנגדת בכל תוקף לסגירת המרפסות. </a:t>
            </a:r>
          </a:p>
          <a:p>
            <a:pPr marL="342900" indent="-342900">
              <a:lnSpc>
                <a:spcPct val="150000"/>
              </a:lnSpc>
              <a:buAutoNum type="arabicPeriod"/>
            </a:pPr>
            <a:r>
              <a:rPr lang="he-IL" sz="1200" dirty="0" smtClean="0"/>
              <a:t>לדרוש מהעירייה גיזום בצורה מסודרת מדי שנה, את ענפי העץ  ולהקטין את נופו  שמסתירים את החזית המעניינת והייחודית שפונה לרחוב קינג גורג'.</a:t>
            </a:r>
          </a:p>
          <a:p>
            <a:pPr marL="342900" indent="-342900">
              <a:lnSpc>
                <a:spcPct val="150000"/>
              </a:lnSpc>
              <a:buAutoNum type="arabicPeriod"/>
            </a:pPr>
            <a:r>
              <a:rPr lang="he-IL" sz="1200" dirty="0" smtClean="0"/>
              <a:t>מיקומו של הבניין בפינת הרחובות , מחייב התייחסות מיוחדת. הוא מקיים דיאלוג עם הנתיב המסחרי עירוני של העיר ועם מבנה הקניון ממול ולכן חובת העירייה לשמר זאת ברוח ערכי  הכרזתה של תל אביב כעיר הלבנה מטעם אונסק"ו. </a:t>
            </a:r>
          </a:p>
          <a:p>
            <a:pPr marL="342900" indent="-342900">
              <a:lnSpc>
                <a:spcPct val="150000"/>
              </a:lnSpc>
              <a:buAutoNum type="arabicPeriod"/>
            </a:pPr>
            <a:r>
              <a:rPr lang="he-IL" sz="1200" dirty="0" smtClean="0"/>
              <a:t>במידה ובעתיד  יתבצע שיפוץ או חיזוק בבניין יש להחיל עליו את כל ההמלצות  לשימור מחמיר כראוי למעמדו</a:t>
            </a:r>
            <a:r>
              <a:rPr lang="he-IL" sz="1200" dirty="0" smtClean="0">
                <a:solidFill>
                  <a:schemeClr val="tx1">
                    <a:lumMod val="50000"/>
                    <a:lumOff val="50000"/>
                  </a:schemeClr>
                </a:solidFill>
              </a:rPr>
              <a:t>. </a:t>
            </a:r>
          </a:p>
        </p:txBody>
      </p:sp>
      <p:sp>
        <p:nvSpPr>
          <p:cNvPr id="7" name="מציין מיקום של מספר שקופית 6"/>
          <p:cNvSpPr>
            <a:spLocks noGrp="1"/>
          </p:cNvSpPr>
          <p:nvPr>
            <p:ph type="sldNum" sz="quarter" idx="12"/>
          </p:nvPr>
        </p:nvSpPr>
        <p:spPr/>
        <p:txBody>
          <a:bodyPr/>
          <a:lstStyle/>
          <a:p>
            <a:fld id="{DAF22AC9-109E-4E4D-92F9-530E51D9A3A2}" type="slidenum">
              <a:rPr lang="he-IL" smtClean="0"/>
              <a:pPr/>
              <a:t>51</a:t>
            </a:fld>
            <a:endParaRPr lang="he-IL"/>
          </a:p>
        </p:txBody>
      </p:sp>
      <p:sp>
        <p:nvSpPr>
          <p:cNvPr id="9" name="מציין מיקום של כותרת תחתונה 8"/>
          <p:cNvSpPr>
            <a:spLocks noGrp="1"/>
          </p:cNvSpPr>
          <p:nvPr>
            <p:ph type="ftr" sz="quarter" idx="11"/>
          </p:nvPr>
        </p:nvSpPr>
        <p:spPr/>
        <p:txBody>
          <a:bodyPr/>
          <a:lstStyle/>
          <a:p>
            <a:r>
              <a:rPr lang="he-IL" dirty="0" smtClean="0"/>
              <a:t>בית המרפסות </a:t>
            </a:r>
            <a:endParaRPr lang="he-IL" dirty="0"/>
          </a:p>
        </p:txBody>
      </p:sp>
      <p:sp>
        <p:nvSpPr>
          <p:cNvPr id="11" name="מלבן 10"/>
          <p:cNvSpPr/>
          <p:nvPr/>
        </p:nvSpPr>
        <p:spPr>
          <a:xfrm>
            <a:off x="7186351" y="857232"/>
            <a:ext cx="705642" cy="369332"/>
          </a:xfrm>
          <a:prstGeom prst="rect">
            <a:avLst/>
          </a:prstGeom>
        </p:spPr>
        <p:txBody>
          <a:bodyPr wrap="none">
            <a:spAutoFit/>
          </a:bodyPr>
          <a:lstStyle/>
          <a:p>
            <a:r>
              <a:rPr lang="he-IL" b="1" dirty="0" smtClean="0"/>
              <a:t>סיכום</a:t>
            </a:r>
            <a:endParaRPr lang="he-IL"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642910" y="2571744"/>
            <a:ext cx="7886728" cy="439688"/>
          </a:xfrm>
        </p:spPr>
        <p:txBody>
          <a:bodyPr>
            <a:noAutofit/>
          </a:bodyPr>
          <a:lstStyle/>
          <a:p>
            <a:pPr>
              <a:buNone/>
            </a:pPr>
            <a:r>
              <a:rPr lang="he-IL" altLang="en-US" sz="1400" dirty="0" smtClean="0">
                <a:latin typeface="Arial" pitchFamily="34" charset="0"/>
                <a:cs typeface="Arial" pitchFamily="34" charset="0"/>
              </a:rPr>
              <a:t> </a:t>
            </a:r>
            <a:r>
              <a:rPr lang="he-IL" altLang="en-US" sz="1400" dirty="0" err="1" smtClean="0">
                <a:latin typeface="Arial" pitchFamily="34" charset="0"/>
                <a:cs typeface="Arial" pitchFamily="34" charset="0"/>
              </a:rPr>
              <a:t>מצגר</a:t>
            </a:r>
            <a:r>
              <a:rPr lang="he-IL" altLang="en-US" sz="1400" dirty="0" smtClean="0">
                <a:latin typeface="Arial" pitchFamily="34" charset="0"/>
                <a:cs typeface="Arial" pitchFamily="34" charset="0"/>
              </a:rPr>
              <a:t>- סמוק, נ., בתים מן החול, קרן תל-אביב לפתוח ומשרד</a:t>
            </a:r>
            <a:r>
              <a:rPr lang="en-US" altLang="en-US" sz="1400" dirty="0" smtClean="0">
                <a:latin typeface="Arial" pitchFamily="34" charset="0"/>
                <a:cs typeface="Arial" pitchFamily="34" charset="0"/>
              </a:rPr>
              <a:t> </a:t>
            </a:r>
            <a:r>
              <a:rPr lang="he-IL" altLang="en-US" sz="1400" dirty="0" smtClean="0">
                <a:latin typeface="Arial" pitchFamily="34" charset="0"/>
                <a:cs typeface="Arial" pitchFamily="34" charset="0"/>
              </a:rPr>
              <a:t>הביטחון ההוצאה </a:t>
            </a:r>
            <a:r>
              <a:rPr lang="he-IL" altLang="en-US" sz="1400" dirty="0" smtClean="0">
                <a:latin typeface="Arial" pitchFamily="34" charset="0"/>
                <a:cs typeface="Arial" pitchFamily="34" charset="0"/>
              </a:rPr>
              <a:t>לאור,תל-אביב( 994</a:t>
            </a:r>
            <a:r>
              <a:rPr lang="en-US" altLang="en-US" sz="1400" dirty="0" smtClean="0">
                <a:latin typeface="Arial" pitchFamily="34" charset="0"/>
                <a:cs typeface="Arial" pitchFamily="34" charset="0"/>
              </a:rPr>
              <a:t> (1</a:t>
            </a:r>
            <a:endParaRPr lang="he-IL" altLang="en-US" sz="1400" dirty="0" smtClean="0">
              <a:latin typeface="Arial" pitchFamily="34" charset="0"/>
              <a:cs typeface="Arial" pitchFamily="34" charset="0"/>
            </a:endParaRPr>
          </a:p>
        </p:txBody>
      </p:sp>
      <p:sp>
        <p:nvSpPr>
          <p:cNvPr id="14340" name="TextBox 5"/>
          <p:cNvSpPr txBox="1">
            <a:spLocks noChangeArrowheads="1"/>
          </p:cNvSpPr>
          <p:nvPr/>
        </p:nvSpPr>
        <p:spPr bwMode="auto">
          <a:xfrm>
            <a:off x="683568" y="2564905"/>
            <a:ext cx="7776864" cy="1600438"/>
          </a:xfrm>
          <a:prstGeom prst="rect">
            <a:avLst/>
          </a:prstGeom>
          <a:noFill/>
          <a:ln w="9525">
            <a:noFill/>
            <a:miter lim="800000"/>
            <a:headEnd/>
            <a:tailEnd/>
          </a:ln>
        </p:spPr>
        <p:txBody>
          <a:bodyPr wrap="square">
            <a:spAutoFit/>
          </a:bodyPr>
          <a:lstStyle/>
          <a:p>
            <a:endParaRPr lang="he-IL" altLang="he-IL" sz="1400" dirty="0" smtClean="0">
              <a:solidFill>
                <a:schemeClr val="tx1">
                  <a:lumMod val="50000"/>
                  <a:lumOff val="50000"/>
                </a:schemeClr>
              </a:solidFill>
            </a:endParaRPr>
          </a:p>
          <a:p>
            <a:endParaRPr lang="he-IL" altLang="he-IL" sz="1400" dirty="0" smtClean="0">
              <a:solidFill>
                <a:schemeClr val="tx1">
                  <a:lumMod val="50000"/>
                  <a:lumOff val="50000"/>
                </a:schemeClr>
              </a:solidFill>
            </a:endParaRPr>
          </a:p>
          <a:p>
            <a:endParaRPr lang="he-IL" altLang="he-IL" sz="1400" dirty="0" smtClean="0">
              <a:solidFill>
                <a:schemeClr val="tx1">
                  <a:lumMod val="50000"/>
                  <a:lumOff val="50000"/>
                </a:schemeClr>
              </a:solidFill>
            </a:endParaRPr>
          </a:p>
          <a:p>
            <a:endParaRPr lang="he-IL" altLang="he-IL" sz="1400" dirty="0" smtClean="0">
              <a:solidFill>
                <a:schemeClr val="tx1">
                  <a:lumMod val="50000"/>
                  <a:lumOff val="50000"/>
                </a:schemeClr>
              </a:solidFill>
            </a:endParaRPr>
          </a:p>
          <a:p>
            <a:endParaRPr lang="he-IL" altLang="he-IL" sz="1400" dirty="0" smtClean="0">
              <a:solidFill>
                <a:schemeClr val="tx1">
                  <a:lumMod val="50000"/>
                  <a:lumOff val="50000"/>
                </a:schemeClr>
              </a:solidFill>
            </a:endParaRPr>
          </a:p>
          <a:p>
            <a:endParaRPr lang="he-IL" altLang="he-IL" sz="1400" dirty="0" smtClean="0">
              <a:solidFill>
                <a:schemeClr val="tx1">
                  <a:lumMod val="50000"/>
                  <a:lumOff val="50000"/>
                </a:schemeClr>
              </a:solidFill>
            </a:endParaRPr>
          </a:p>
          <a:p>
            <a:endParaRPr lang="he-IL" altLang="he-IL" sz="1400" dirty="0">
              <a:solidFill>
                <a:schemeClr val="tx1">
                  <a:lumMod val="50000"/>
                  <a:lumOff val="50000"/>
                </a:schemeClr>
              </a:solidFill>
            </a:endParaRPr>
          </a:p>
        </p:txBody>
      </p:sp>
      <p:sp>
        <p:nvSpPr>
          <p:cNvPr id="8" name="מלבן 7"/>
          <p:cNvSpPr/>
          <p:nvPr/>
        </p:nvSpPr>
        <p:spPr>
          <a:xfrm>
            <a:off x="1285852" y="3643314"/>
            <a:ext cx="7286676" cy="738664"/>
          </a:xfrm>
          <a:prstGeom prst="rect">
            <a:avLst/>
          </a:prstGeom>
        </p:spPr>
        <p:txBody>
          <a:bodyPr wrap="square">
            <a:spAutoFit/>
          </a:bodyPr>
          <a:lstStyle/>
          <a:p>
            <a:pPr lvl="0" algn="l" fontAlgn="base">
              <a:spcBef>
                <a:spcPct val="0"/>
              </a:spcBef>
              <a:spcAft>
                <a:spcPct val="0"/>
              </a:spcAft>
            </a:pPr>
            <a:r>
              <a:rPr lang="en-US" sz="1400" dirty="0" smtClean="0">
                <a:latin typeface="Calibri" pitchFamily="34" charset="0"/>
                <a:ea typeface="Calibri" pitchFamily="34" charset="0"/>
                <a:cs typeface="Arial" pitchFamily="34" charset="0"/>
              </a:rPr>
              <a:t>http://cms.education.gov.il/EducationCMS/Units/Mazkirut_Pedagogit/Omanut/ItunKesherO</a:t>
            </a:r>
            <a:endParaRPr lang="en-US" sz="1400" dirty="0" smtClean="0">
              <a:latin typeface="Arial" pitchFamily="34" charset="0"/>
              <a:cs typeface="Arial" pitchFamily="34" charset="0"/>
            </a:endParaRPr>
          </a:p>
          <a:p>
            <a:pPr lvl="0" algn="l" eaLnBrk="0" fontAlgn="base" hangingPunct="0">
              <a:spcBef>
                <a:spcPct val="0"/>
              </a:spcBef>
              <a:spcAft>
                <a:spcPct val="0"/>
              </a:spcAft>
            </a:pPr>
            <a:r>
              <a:rPr lang="en-US" sz="1400" dirty="0" err="1" smtClean="0">
                <a:latin typeface="Calibri" pitchFamily="34" charset="0"/>
                <a:ea typeface="Calibri" pitchFamily="34" charset="0"/>
                <a:cs typeface="Arial" pitchFamily="34" charset="0"/>
              </a:rPr>
              <a:t>manuti</a:t>
            </a:r>
            <a:r>
              <a:rPr lang="en-US" sz="1400" dirty="0" smtClean="0">
                <a:latin typeface="Calibri" pitchFamily="34" charset="0"/>
                <a:ea typeface="Calibri" pitchFamily="34" charset="0"/>
                <a:cs typeface="Arial" pitchFamily="34" charset="0"/>
              </a:rPr>
              <a:t>/KesherOmanuti01Content/TelAvivBauhouse.html</a:t>
            </a:r>
            <a:endParaRPr lang="he-IL" sz="1400" dirty="0" smtClean="0">
              <a:latin typeface="Calibri" pitchFamily="34" charset="0"/>
              <a:ea typeface="Calibri" pitchFamily="34" charset="0"/>
              <a:cs typeface="Arial" pitchFamily="34" charset="0"/>
            </a:endParaRPr>
          </a:p>
          <a:p>
            <a:pPr lvl="0" eaLnBrk="0" fontAlgn="base" hangingPunct="0">
              <a:spcBef>
                <a:spcPct val="0"/>
              </a:spcBef>
              <a:spcAft>
                <a:spcPct val="0"/>
              </a:spcAft>
            </a:pPr>
            <a:endParaRPr lang="en-US" sz="1400" dirty="0" smtClean="0">
              <a:solidFill>
                <a:schemeClr val="bg1">
                  <a:lumMod val="50000"/>
                </a:schemeClr>
              </a:solidFill>
              <a:latin typeface="Arial" pitchFamily="34" charset="0"/>
              <a:cs typeface="Arial" pitchFamily="34" charset="0"/>
            </a:endParaRPr>
          </a:p>
        </p:txBody>
      </p:sp>
      <p:sp>
        <p:nvSpPr>
          <p:cNvPr id="9" name="מלבן 8"/>
          <p:cNvSpPr/>
          <p:nvPr/>
        </p:nvSpPr>
        <p:spPr>
          <a:xfrm>
            <a:off x="1214414" y="4429132"/>
            <a:ext cx="2428892" cy="307777"/>
          </a:xfrm>
          <a:prstGeom prst="rect">
            <a:avLst/>
          </a:prstGeom>
        </p:spPr>
        <p:txBody>
          <a:bodyPr wrap="square">
            <a:spAutoFit/>
          </a:bodyPr>
          <a:lstStyle/>
          <a:p>
            <a:pPr algn="l"/>
            <a:r>
              <a:rPr lang="en-US" sz="1400" dirty="0" smtClean="0"/>
              <a:t>http://www.telavivcity.com</a:t>
            </a:r>
            <a:endParaRPr lang="he-IL" sz="1400" dirty="0"/>
          </a:p>
        </p:txBody>
      </p:sp>
      <p:sp>
        <p:nvSpPr>
          <p:cNvPr id="11" name="מלבן 10"/>
          <p:cNvSpPr/>
          <p:nvPr/>
        </p:nvSpPr>
        <p:spPr>
          <a:xfrm>
            <a:off x="1214414" y="4857760"/>
            <a:ext cx="1857388" cy="307777"/>
          </a:xfrm>
          <a:prstGeom prst="rect">
            <a:avLst/>
          </a:prstGeom>
        </p:spPr>
        <p:txBody>
          <a:bodyPr wrap="square">
            <a:spAutoFit/>
          </a:bodyPr>
          <a:lstStyle/>
          <a:p>
            <a:r>
              <a:rPr lang="en-US" sz="1400" dirty="0" smtClean="0"/>
              <a:t>http://www.shimur.org</a:t>
            </a:r>
            <a:endParaRPr lang="he-IL" sz="1400" dirty="0"/>
          </a:p>
        </p:txBody>
      </p:sp>
      <p:sp>
        <p:nvSpPr>
          <p:cNvPr id="12" name="מלבן 11"/>
          <p:cNvSpPr/>
          <p:nvPr/>
        </p:nvSpPr>
        <p:spPr>
          <a:xfrm>
            <a:off x="683568" y="5373216"/>
            <a:ext cx="4572000" cy="438582"/>
          </a:xfrm>
          <a:prstGeom prst="rect">
            <a:avLst/>
          </a:prstGeom>
        </p:spPr>
        <p:txBody>
          <a:bodyPr>
            <a:spAutoFit/>
          </a:bodyPr>
          <a:lstStyle/>
          <a:p>
            <a:endParaRPr lang="he-IL" sz="1200" dirty="0" smtClean="0">
              <a:solidFill>
                <a:schemeClr val="tx1">
                  <a:lumMod val="65000"/>
                  <a:lumOff val="35000"/>
                </a:schemeClr>
              </a:solidFill>
            </a:endParaRPr>
          </a:p>
          <a:p>
            <a:endParaRPr lang="he-IL" sz="1050" dirty="0">
              <a:solidFill>
                <a:schemeClr val="tx1">
                  <a:lumMod val="65000"/>
                  <a:lumOff val="35000"/>
                </a:schemeClr>
              </a:solidFill>
            </a:endParaRPr>
          </a:p>
        </p:txBody>
      </p:sp>
      <p:sp>
        <p:nvSpPr>
          <p:cNvPr id="13" name="TextBox 12"/>
          <p:cNvSpPr txBox="1"/>
          <p:nvPr/>
        </p:nvSpPr>
        <p:spPr>
          <a:xfrm>
            <a:off x="5357818" y="1214422"/>
            <a:ext cx="3000396" cy="307777"/>
          </a:xfrm>
          <a:prstGeom prst="rect">
            <a:avLst/>
          </a:prstGeom>
          <a:noFill/>
        </p:spPr>
        <p:txBody>
          <a:bodyPr wrap="square" rtlCol="1">
            <a:spAutoFit/>
          </a:bodyPr>
          <a:lstStyle/>
          <a:p>
            <a:r>
              <a:rPr lang="he-IL" sz="1400" dirty="0" smtClean="0"/>
              <a:t>ארכיון</a:t>
            </a:r>
            <a:r>
              <a:rPr lang="he-IL" sz="1400" dirty="0" smtClean="0">
                <a:solidFill>
                  <a:schemeClr val="tx1">
                    <a:lumMod val="50000"/>
                    <a:lumOff val="50000"/>
                  </a:schemeClr>
                </a:solidFill>
              </a:rPr>
              <a:t> </a:t>
            </a:r>
            <a:r>
              <a:rPr lang="he-IL" sz="1400" dirty="0" smtClean="0"/>
              <a:t>אוניברסיטת חיפה </a:t>
            </a:r>
            <a:endParaRPr lang="he-IL" sz="1400" dirty="0"/>
          </a:p>
        </p:txBody>
      </p:sp>
      <p:sp>
        <p:nvSpPr>
          <p:cNvPr id="14" name="מלבן 13"/>
          <p:cNvSpPr/>
          <p:nvPr/>
        </p:nvSpPr>
        <p:spPr>
          <a:xfrm>
            <a:off x="785786" y="3214686"/>
            <a:ext cx="3643338" cy="307777"/>
          </a:xfrm>
          <a:prstGeom prst="rect">
            <a:avLst/>
          </a:prstGeom>
        </p:spPr>
        <p:txBody>
          <a:bodyPr wrap="square">
            <a:spAutoFit/>
          </a:bodyPr>
          <a:lstStyle/>
          <a:p>
            <a:r>
              <a:rPr lang="en-US" altLang="he-IL" sz="1400" dirty="0" smtClean="0"/>
              <a:t>http://www.archive-binyan.tel- aviv.gov.il</a:t>
            </a:r>
            <a:endParaRPr lang="en-US" altLang="he-IL" sz="1400" dirty="0"/>
          </a:p>
        </p:txBody>
      </p:sp>
      <p:sp>
        <p:nvSpPr>
          <p:cNvPr id="15" name="מלבן 14"/>
          <p:cNvSpPr/>
          <p:nvPr/>
        </p:nvSpPr>
        <p:spPr>
          <a:xfrm>
            <a:off x="928662" y="1643050"/>
            <a:ext cx="7500990" cy="738664"/>
          </a:xfrm>
          <a:prstGeom prst="rect">
            <a:avLst/>
          </a:prstGeom>
        </p:spPr>
        <p:txBody>
          <a:bodyPr wrap="square">
            <a:spAutoFit/>
          </a:bodyPr>
          <a:lstStyle/>
          <a:p>
            <a:r>
              <a:rPr lang="he-IL" sz="1400" dirty="0" smtClean="0">
                <a:latin typeface="Calibri" pitchFamily="34" charset="0"/>
                <a:ea typeface="Calibri" pitchFamily="34" charset="0"/>
                <a:cs typeface="Arial" pitchFamily="34" charset="0"/>
              </a:rPr>
              <a:t>בית הספרים הלאומי האוניברסיטאי, מפעל הדיגיטציה ע"ש משפחת דוד ופלה שאפל, אוסף המפות ע"ש ערן לאור, האוניברסיטה העברית בירושלים</a:t>
            </a:r>
          </a:p>
          <a:p>
            <a:endParaRPr lang="he-IL" sz="1400" dirty="0"/>
          </a:p>
        </p:txBody>
      </p:sp>
      <p:sp>
        <p:nvSpPr>
          <p:cNvPr id="16" name="מציין מיקום של מספר שקופית 15"/>
          <p:cNvSpPr>
            <a:spLocks noGrp="1"/>
          </p:cNvSpPr>
          <p:nvPr>
            <p:ph type="sldNum" sz="quarter" idx="12"/>
          </p:nvPr>
        </p:nvSpPr>
        <p:spPr/>
        <p:txBody>
          <a:bodyPr/>
          <a:lstStyle/>
          <a:p>
            <a:fld id="{DAF22AC9-109E-4E4D-92F9-530E51D9A3A2}" type="slidenum">
              <a:rPr lang="he-IL" smtClean="0"/>
              <a:pPr/>
              <a:t>52</a:t>
            </a:fld>
            <a:endParaRPr lang="he-IL"/>
          </a:p>
        </p:txBody>
      </p:sp>
      <p:sp>
        <p:nvSpPr>
          <p:cNvPr id="17" name="מציין מיקום של כותרת תחתונה 16"/>
          <p:cNvSpPr>
            <a:spLocks noGrp="1"/>
          </p:cNvSpPr>
          <p:nvPr>
            <p:ph type="ftr" sz="quarter" idx="11"/>
          </p:nvPr>
        </p:nvSpPr>
        <p:spPr/>
        <p:txBody>
          <a:bodyPr/>
          <a:lstStyle/>
          <a:p>
            <a:r>
              <a:rPr lang="he-IL" dirty="0" smtClean="0"/>
              <a:t>בית המרפסות </a:t>
            </a:r>
            <a:endParaRPr lang="he-IL" dirty="0"/>
          </a:p>
        </p:txBody>
      </p:sp>
      <p:sp>
        <p:nvSpPr>
          <p:cNvPr id="18" name="TextBox 17"/>
          <p:cNvSpPr txBox="1"/>
          <p:nvPr/>
        </p:nvSpPr>
        <p:spPr>
          <a:xfrm>
            <a:off x="6786578" y="642918"/>
            <a:ext cx="1643074" cy="923330"/>
          </a:xfrm>
          <a:prstGeom prst="rect">
            <a:avLst/>
          </a:prstGeom>
          <a:noFill/>
        </p:spPr>
        <p:txBody>
          <a:bodyPr wrap="square" rtlCol="1">
            <a:spAutoFit/>
          </a:bodyPr>
          <a:lstStyle/>
          <a:p>
            <a:r>
              <a:rPr lang="he-IL" b="1" dirty="0" smtClean="0"/>
              <a:t>ביבליוגרפיה</a:t>
            </a:r>
          </a:p>
          <a:p>
            <a:endParaRPr lang="he-IL" dirty="0" smtClean="0"/>
          </a:p>
          <a:p>
            <a:r>
              <a:rPr lang="he-IL" dirty="0" smtClean="0"/>
              <a:t> </a:t>
            </a:r>
            <a:endParaRPr lang="he-IL" dirty="0"/>
          </a:p>
        </p:txBody>
      </p:sp>
      <p:sp>
        <p:nvSpPr>
          <p:cNvPr id="61441" name="Rectangle 1"/>
          <p:cNvSpPr>
            <a:spLocks noChangeArrowheads="1"/>
          </p:cNvSpPr>
          <p:nvPr/>
        </p:nvSpPr>
        <p:spPr bwMode="auto">
          <a:xfrm>
            <a:off x="4000496" y="2214554"/>
            <a:ext cx="442915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בר אור, א.,</a:t>
            </a:r>
            <a:r>
              <a:rPr kumimoji="0" lang="he-IL" sz="1400" b="0" i="0" u="none" strike="noStrike" cap="none" normalizeH="0" dirty="0" smtClean="0">
                <a:ln>
                  <a:noFill/>
                </a:ln>
                <a:solidFill>
                  <a:schemeClr val="tx1"/>
                </a:solidFill>
                <a:effectLst/>
                <a:latin typeface="Calibri" pitchFamily="34" charset="0"/>
                <a:ea typeface="Calibri" pitchFamily="34" charset="0"/>
                <a:cs typeface="Arial" pitchFamily="34" charset="0"/>
              </a:rPr>
              <a:t> </a:t>
            </a:r>
            <a:r>
              <a:rPr kumimoji="0" lang="he-IL"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זמן </a:t>
            </a:r>
            <a:r>
              <a:rPr kumimoji="0" lang="he-IL"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שימור</a:t>
            </a:r>
            <a:r>
              <a:rPr kumimoji="0" lang="he-IL"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הוצאת בבל, תל </a:t>
            </a:r>
            <a:r>
              <a:rPr kumimoji="0" lang="he-IL"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אביב </a:t>
            </a:r>
            <a:r>
              <a:rPr kumimoji="0" lang="he-IL"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(1913 )</a:t>
            </a:r>
            <a:endParaRPr kumimoji="0" lang="he-IL"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30" name="AutoShape 54" descr="data:image/jpeg;base64,/9j/4AAQSkZJRgABAQAAAQABAAD/2wCEAAkGBxQTEhUTExQWFhUXGBgaGRgYFxgaHBwfHRwcHBghHB8fHygiHh0nHB4bITEhJSkrLi4uHh8zODMsNygtLisBCgoKBQUFDgUFDisZExkrKysrKysrKysrKysrKysrKysrKysrKysrKysrKysrKysrKysrKysrKysrKysrKysrK//AABEIAQAAxQMBIgACEQEDEQH/xAAcAAACAgMBAQAAAAAAAAAAAAAEBQMGAAIHAQj/xABIEAABAgQEAgcEBgcFCQEBAAABAhEAAwQhBRIxQVFhBhMiMnGBkaGxwfAUI0JS0eEHM2JygtLxVJKUorIVFjRDRFODhMLiJP/EABQBAQAAAAAAAAAAAAAAAAAAAAD/xAAUEQEAAAAAAAAAAAAAAAAAAAAA/9oADAMBAAIRAxEAPwClSULI7CFK5gFvXeB565qdQUcLN6PDPBcQdWTlvvyi2iklzqealZtkUUnfMASk+L28HEAkoJf0tMvtJRNAUCpQcKHZ2DdoEEtYHMTyLKZ+jadMDoqELVwUlSR7Mw9kVvFaaZJyGVnQgp7wcBSgS7HQkW00aOh9Cuk7y0Gcq5GXrCbEixz8Cdc2l7trAc4k002lXOExKk5OwsW1LMOCgQeYYvHSOhWJYdVy+rm0lPLmPl/VywlRt3S3ZJt2SfAmJZ3R819XVy6gLRLR1WSYlu0SgMbguw9+sUUYauiq5tLMvZwWsoC6SORST5gjaAe9KOho+lVFLQyyVmVLnFBIASnNdKCo7qAIB8NBFa6JYhOkTFpQtcuYL7guCygoHW7WI2Nov3R7pEunW6kia6UpJP6zKl2CVbgOWSrjqID6dUMicpOI0ikuCE1KNFJzdlK1J2uwJ0Ni9iSDXo50zRLzpqpSEiaoqmTUJACiQEkzE+AAJHpCyf0eBmk4UUTZM91JZQySVgssE6pToQNbEDaKpNwqtrf1FPMMl7EBkqPF1M44Qvn01RTSSFFcpXXFJR3VAhNy+odwLcIC7VH6LlSUGqqapJTL+smgIUp0p7Uxi7ksD9mEuN9GqukWqtQjNTqWtaSgkgS1KKkhYZ0jKRyHpB2CdK6qbIKFTTMBdC0zAlYIIa73Yi2vGHlX+kqbTywFyZS3DJSCpDtb9phptAVrFK7JLSZJKlzmCAHJuAXbixFuJERU3QipEtaZw6ubPyCQlUwOtecKWFB9RLCje411hnhvTajpZvXSqTtTbj6x+pSScyUDJ2RncsPAWCRD7FelS5q5Ez6OgGUozJaipSh2kKQ9mcFKj7ICtUmAVmHOamUVU5BdctQUEKY5SWulL2NgLvtDzoj0KRUKVXVoHVK/VS1Hs5RYKX+ydQnQu51aFHSX9JVWmYJaVIAT3wEWLju3JItdxyit43jVV9KUpa1OnLlRmJQEsCkAWGh1AGsB1inxOTRzKjqVGamYZfVSk2lykpQE5U7JS7lkjeOd410vqKysEozMslUxMoJSBlDqCSviS5cE7N5kJxhBplzkAhbM24U1tNbkNxEXLoR0FkUlOJ1WlBnKAUTMZpQ2AewVuTxttAUPo/8Ao1q6gFbolpCiApSi6iCxKWBLONbQ4q+j66Jco1q5c2WlQmAIWcy8gJSFAgMnOEuq4IBBc6vJPSc0tMimlKMwywoKnr3DkuAd2IufSOcYXMnVdSpcwzFomFXWB1FgQQHbQCwflAF4t02XVzM05JAD5QkulI5A+06mNZ85KpKzLOY5S2V3dmZtXctF36Lfo/phIMyf9atRVlDqSkAKKQ7M6uN+Q5oseTSU08JlZETUEHvEBJBcOCWPgfZuG0+UmklIkuDMy9oPudSfN/dpFfrAVXO5hd9EnVdSvKCpZJJezBNnL6fiWhnMwafKF1pUOBJ9hb8oCv16O03KPIYZWJKhc2bw/Mn0jIAauoTTTgPsliDxBsfMXB8ItNFNBQqUskJWkpzjVD2fmPdAOPyutlA/aSHHvPrGtCvMhJ0cCA6RhSJf0X6EsFcsobM7uDcLfi/aBG8UnA6Uypk+lXqhbjmCD7GAMZQ16pJCn7HA7b2fTwhnidTLmzpdUhScqkFCyDZ03S/kFA+AgGmD4zNpQAR1kmzJftJH7B4fsm37rwR02lSauTLq5BBmSFh+ORVpiVDUEPnY8FNq8V1WFV9Wn6iWqXLP21EIUrwcuB7fdCSkpKjD586XMSpIMsmYzEFN2PBaTcNzO4gC6iVV1DopJMxQFlTUgs41CVFh4l/CElLT1FFOmdYhSFoRmUDYsTYvd3L3uCM3CL/0V6dImuhSTLyAAEXDad17N4qgvHUmrqqdKpfWyFIndYpJIFmypzA/ebdw6tIBf0R/SZOW6KhCFkNdPYUU6X1BI8ExY8Kq6SdU1E6fMQUzkykolT0gBOVJz950dq2hOkUXpn0VTQzZdRI/ULYKS5JQTbU3KX43BsdoExDEhKl5tVGyU8Tz5D4wFg6T9ExQzfpEi9LNsoO/Vq1TfdJuAeJbcRmG/o2n1hNRVLMgKHYl5XWB9nMHZPFrlydIpOC4nUImTFhSichWplFHcuCMvPhFh6N9N6xajLXUKzXUknKXG4uDpANJH6Ok1OeVLnhKqMmQomUWWokzn71g00Df2AlYqlqKB5FQk9hKlSSm6VjcJLXIURbW/hDv/eeplCYsTQkE51nqpQzEJAcnLc5UgPyEV1X6QKqeSJjLSl5kvsIBSUAkEltd3GnN4C3dDf0by8hnV6c82Y5MskgS3v2iDdfmw9sNsCqaanlzhU9SZip80dkdYVISopkuznuAaxy+g6Vzpy+rqpqlhR7BJsknQNo2z+sG4tVGVLUsFmsB+0bD018oBhi/SLDxUGZTSMi5SsywSEy5hR2ktLDgqSvQgpLjQiFSOnc2oUBVtrZaXCU+KdBwzDk41MTYb0JmSKf6dUFKUBKiqWoHMUrGQk8Cyny8PSL7hvQLDjTywZZWShKisrWFFw7liB5M0BR8WlqVJKJbrXMUmWgDcrLe546f0fwSTh9GJJIuPrV6ZlGxudtgOAG8U1UqmoFCdLWZ0qSFLQkqByqYoSM4DEdosGJBa/BVS9OTVKAqOwTZIdpezAcC+6n8doBqjEDIp00lOtRQjMOuLhasyir+EXZ9Wbu6RR8G6OzMQnzCgpSgKAKlOwBLJbiWDtyPJ7HjqyhCyLqZhbUmyQPNod4floadEhJGZPamHitu15DTwAgFmDzEyVVko/rE5UEgakKU3kdR+UV3pFiuVJa6na+n9dbQxxCuzKWUNmWXUtmKrMOeln90VfFJZmTESk8HPn+Q9sAH9LK9WDRkN59GhDJA034xkBmG4qlahLYi1iW9LRPTUy0/VoRcEgE90Byz+W0B1OElKkrlaE+hDt7oOT0lTLUUKSogWIDMNjl/OA8qeik1QdSwpWwc+yzCNcBr/oqSZqbJV2XTm7QezHw12vvFpRMBDpuGt8H+fyVSKWVUrmImEslZdrMSTxB2eAsPRjpUJgzJJTchSFEX8Dz53F9YP6Q1SampkSlIVkXKXnUA1hqHvsR6xQKSlNLUmUS8uYDlOxZyPPUecWSmxBcs2OYAaKfTkdRABdK+jAw+dKnSnNPMORTlyknY8tx4RNT1C0qeWtSTbQt6jfzeHlRicmqlKp5xSlMwBIBYEK2IOhI18orIw+dMHVvkbszF8w4UEczq9mBG5gJ6jprLV/8Ayz09YFOhS0kAB7NuCeYyjSJui8imlzQqaUTZwT2UzbMAdQCMr7k39kSV/wCjqnFIZqFrzoYl8rKFswYDsnVi5hBifRGqkIFellIJzhiSpKTpnBHdazuebQHQ8YmKqV02WQlSOtyzS1hKKSVh+Fhy04216S9ApMwddRhMioQykgWlqI0Ch9l9HHm8Vign5wmYgkBQBcWI5PxgHHuk9UlQlSJ010MVqC1HnluWYb+nFwaUuCzcRIkp+qlBlT1EXSQWEscV5gom9sqSdQC66SdFKelpkqpqdSpoUiWS5JUJhCVE7bvYBm2EU2t6XV0rqjLUpGcCarfO5KbuHY5eL6XtFzoMWXVSUTUzZgfUBaxlI7wLEX/KAaYn0QoZ0kJNOhCUhgtAyEDjm+1/E8VTDsOp6eeZlXPSqVTspBbMVqNkFaQ5zIANmuopPKAOmU6ZMyUkvPMmzdQXUQnhe/aL+QVxgWX0PrVol0kwlCs5IQshsgSO04dwLgBzuwgLxjfSKXPQpCECbLWCklfdUCL2BcgjmIrnSfpDNEhRMxtEoQjsJD6WGrBzd9IHqOjtTh3fImUz3Wlz1Z4kFilPHUbvsTujuGCoqUzJl5dOy2Oi5irIF/ugZj+8jjAJaPoLOkyetqGEuYkAoBOdJJBSSlrG3PWOgTuh1BLkBCpIVa6iVZjbVwWHhAPSnFZU1C5M4qynL2QWVYhQNtLgawgxvpZMUhRByoSNE948A+g4W04wENdSpkzEALK0JOcJN1pKbpBOhAVlLm4beK3VdJ+tWQtJCXsRfzO77wFQCfMzKJUUKzZjdu0+mwuYseA4DKEorWM5U+rhrlmY8oAOWpxmBcbERpglGVLmTdyopT4Cx9sN52AhLqlApB1SS6bC7k6EWD+A8FOK4sKaWiTJZSi5mKI47JG13udeAgNMSSARmN72DFtBf0jIWKr0KuoFJ5h/QxkA5rJoRLCi7A7ecTYh0cTMSpSQAsJza6mxO3ONpKkqGVQBTY8Wa4tveH+GL3Bs3vP4iArOBTyqUNlIOXy28eHlDimmpBcslR1tY7OeBaBF03U1KmHYnJzpH7QLKA9X84hr8RTLZwVTD3UD3k7D3+4GWOU3WSQoB1yjnTza5A8Q/sgatJACUJzrUOwke88Ej8oU0HSCfLmETuyg/YIZIu7jfxvo8W3o/ilLKWUFYTMUAnKohTgaBwRla5uzniTAUvEsAq5bT5lyCNCDlewsNBEk7pGtExKcrJBGffUOcvAb8+UdC6TKUqRMmNmBQT2dDqxF9WEJZeCyZ9MkKl5ZikvmNiCWPaHIECAz/bRVKXImOZS0qS6VMWUNQT6jXaxizUHSOnKEyXypCAgBehAADHNY21veOd4alSCZC+/LLeKTdJHtHlGlcubPUaemQoqHfUNuQO1tTAWIYIuXNVJkFPVzCVy1d5MsHvgl9EntDi4EX/o1hVNTS+qlMVEdtamKlnfMd+LaRxeRMqaWUuT1bTAoIS75kuCSwbtbMee8HYBi0wvKmLWmakalSnUB/wDQ+dIDqnR2hSTUiZISkJmrlozJSQqUGKco2R2tPkVzGMHRRzFzactIW3Wy9erJ0Un9k90jZxsLKV4pNQhRM9YCRc5iwA83isUvSKpXOJKphlTCElJWbjS53LeUB0zohSS5Gaqnfr5odzfq5f2EDgWyueL8I2r8Tlqq0TzPCUy5S05AMxUVMxs5DdrbhzjlsnGKkLM2YlSpJLFJcgAX7JOihfx32Z+mckpzIYpI7JHrAMekfTvKCMh7zaMTxLH19kVGs6RLlpSilVkBOcsOQSz66ACzMAInosEVWzVzVHLJSSlJ4ka5Rvf4QbheGy5dT1agFCWkkZm+0UqS43sYADDqzriSpxMFyk6+IO49sS4jSqmmVTpDFaiVFtEpFyfUeYi1Yhg8qYAtCck1NwpAAa13GhHLhClK5dMVzp6r9mWAO0W7xbxJ3ayfGAZTaFIkiRKt2SlPi1ifNohpR1ElMqYQqYkMQnQKJcuw5tEc7F+tSDJ7KLjMC6jyJ2ttrCusqurlqWPsjs/vGyfaRALMX6Q1EyepEtZ6tNgkC1tS2938gIyVhGealay5yZiDo7CzjQe7nDLAcN6iUCR9YtsxO3L3RLh9MtU6cojspS4J566m2hfxEANiFAhJAISPnlGQRiM1Lg8eJDbacfKMgBcMIWEkbge0RrVdI0SVNKBWoWJDADk7F/IRDIQpAyaJL9ofdN2SfNvAQ2pqCXlOVCG4NAQ4fiwqgk5UomSyS32SCFB/8z23A4iLVh+Cy0ozpAWosVLPaJPpYDSzDlFFnYUULWJJKVHusWIcJJjTBKydRVDTFKAWzqcnwPlvy8ICz4xJQUpmKAcTCXO3ZOr+EVzE+iqkAzpSiVDt5WZn7Qbw+EWatQmehUqYLEu6bGyn8txZrEwypVKCuyHYAWbwdvnWATYNWLmShMlqKcw7SXsVOyrGxu5uNDBVZjeSXmmJTlSwJAysNg172sBAyacU0+Z1ZAlrBmpfRJBAmJ9xF+PCMm9HplcrrpxMuRcypf2iDoVcCeegYQAi6yTVqTMlryFig5xoNQSzux0vudNn2G9VISEIIICr5SCSWuSeJd7xUKno4ZfWCUsupIy3be7+QgShkLpZiUzf1U0sVbA6A+uvLygLyiYs1qJhSQhMs9vm5DMeSn9Y1x/DUzfr0KCahDKSTovUFK+RFuULpctQLZiPW235QgxLpHO6xpKlKSg9pTO7cOA8LwDmgwz6XMCFOmSO1MGhO4Ry4k7MOMWjpClKaOZKlS+yhilKRd08Obp11N4oNT0hnysokhQKsq1OEl3A5bjeLFh+LLnS0rStV7EdlwRqDYQDvDlkU8pCpbpMtLoIBvqXBcbk33eEOJ9HzLmGXIKkylns5v8AllXe/h1UOBBG4iLHcYXJlv1iytRZAzG5422H4cYR4fS1bKzv20qUCu/a21Nvy0gLqKunlyxKlzBllgJyoGbQvdty73O8KRUo6xS5cola0pDngH4W34bDgIr0no7VSfrAylM60P5kHn4RYE1yOo61LsAcwNiCNQeYNvSAS4/jdRnTIlLUF2K8lvBNrszODygOdhs2eJfWFi5zBvEvzJHvh3gWG9Wlc2Z+uX2jyc6esS9Wvr3AGTK/E5tPaIBPT4YuQc0lT6ZkGwUOHI8DtDAS0zShxZyspI+7ZKVfxKdtwmJMWmCQgzJlrsEv2lHh6XcwprccBkKMgKCiyVKIDpF9wdWsDt5CAsExLDMdDo+p4xBOnsnLoDt+P4RWMOpamUkKT3dchNvTY+F4afSwpJWbEd5J1HzxgK70gnGZNIAJCLeZ1Pw8oyHeFU4CMyh25hzK310Hx84yAWDGVywE5QVMLkljwt+cWfDqtK0pWmz6g6cw+3n6wilUiZktNrlIY+USYDMKFqkq8R+Xl7oBzORNTPQsI+rUCCpwQ4B0Oh1GjwZidCmfKykMr7J4H4jS0LzMKbiz68+D8Y3ONISn63sgbi/+U7+BEBLgq1qQynC0OlY4FLD2hj5wJX4vOUoopEqUQwWsBwCNhs4tfR3hpTyxMOaSu00DMUlmy7trmKTl5MDe8PqKhEpIQlIAS3ZG3G0BS8O6RfVqRWpUVSjmzZO0XtlLNe9rgEa6Xs3R7pVJqgoJSqWtIYJJzOl9RwJLPwtq8RYpRS1VKZKgDnTcaFTEv7BAGMdHhIUKinBBR2lIeygNW3doBhiOHLK0LSolKQoFIuCDo97NeBq+j61BlqSSkjlZhdrbF/l4lmYrLVLC0lTsCCbAhtztFWrayqqX6kKTLBdwcpU2+xbl8gG9HSzZwFOkkL0WsW7NhmHNYKfBzwiz01AimlmUmWkB9dXHN9fm0UyfjlcJKAhDLUMhUkOrsM3ZIZJu78dAIbYJ0jmTk5VkiajvOBe/eFnHAj01gGPRwBRmkoYhXV9pnOUjQ7h35WgSswnqVqmyuyhVpiHtyWnkCzjgTq0aLxFSAVFQCU3Uco0GmnOFMrpNPUsL6l5HdAysb75uN/D3wDOioQub18wFgSmUDs3eV4lVvAA7wyr6aatH1IdQKbkEhnY+wn2xWKjHqsTiqTLKZMvs5BcKAOqiN+DWFtbu+ppv0iUJqVkhRYgnQ7gjiPaG4wFilhASoqUgKbdQ4jVidGMVNfULKpiJiepBClkF+4bEjj3dbqYAcwcalTJqhSSQyiM007BJbKD46tvbiYindFU05WFK6wFAGjMSynHpAMMM6TyJ6ykpUkksnOQyr200URs+tgTDKZWHTspGgYAW57wtm9GZAQlOUi3ee/jE8mYZcpaVdqcA0tX3yWTLJ5hRAV5HewV2bTmrnly0mUcuup3bxO/BoJraNErsJAGY6Pq2mupvFiwvChKlBH2Ublrnck6B/GBa6TJWpKlkqUkkgJ0cjdRt6BWgvACrQSLXfYeNojxDDklJzKYszAOSHuDsN9SD7YnxLEzKlKUGSACABqSdATrwdm8Ip+FS5x7QzZCp1FyxfU+J46wE2KY0oTCEAZRZzud+TfO8ZEYwpJJ4Bm9sZAP8Hok5UplrGmirbPv4mPMVw9UvJNKSFIv4p+17HMLV16Jdh2lDgzDz/CDcH6XTcwRNCVyzYJU9jtcv4XBHKAOqpgSLJKibJSPtHX+p2EKJvRqZMdU1YCtkjRPKLHTTKaWQqYvqywTLC7pbZjd9iSQPRsrmVIUoZksofsl/W8BQDQT5cppZzKcOANNXy+Yhh0Zxycl5S1EqTftl/G5vb3HlDrCbzpqMqgQR3tDdSj7G9YG6U4cUqFVLHaRdQFsybv5s/tgGiK1MxaZ0yWM6CcqkkuAWexf38WiVeKyy5WsIDardLebED1hUiayM5PZbM5Zm1c+UAI6L1Na8w/VS7lCVWJ5kbE/HxJBhOwLMcrjqic7Zk3BvlF7gqc22tBcySqXolQHgw8oqqsNrCn6OEK7LgnQMds26eXjDDBOgdUXaaJWl0kj3GAPpppUuYMqhlu4ZjmYhuQAjSswxVpwGWYg+GYaKSfEWBPEQ5pOg80AmZWzib6JQfasK5bQUjomshlVdTz/4X3fR/jAVarSmYtKSQZYZSh95TdlJ0sB2iOKkjZofVk9BkECzAuAL2B2Djh6xL/ui3/Uz3J3lUqtb3eQ73vfeNK3o1VW6utUBeyqeSW8wzekBBgcwGSFkM4KgFBrFRI+H9LxD9HEucqYE5ULHbA0cd1YHEGxG48IFrMBxUB01SV3NkhMs7fsgDbeK8ausplkVBmqB1ClqI8i5A9ogLnhuHrQlSyD1i1Ba1cy7B32DC3CIMVousDmblLpJCCFWTZieY3v571PD0VmY1qUEoPZOuVQH2W1YceN9dbbRzUTkJmJJY6jdJGqT4fF4DaqxCWkFeWyQSXOg+eUVqR0oM53Qyg6kgAHSw8CzDf3QV0lkKmrl0svVXbWRoEg9n238hE9Rg0unQCAAQwKieY+IEBXabEagLMxYXMQTcF7fuP3fD+sWOnSmYkLSp0qdj86EcIaYbIeUGFmvaI0YOqWorlp7BDzE7clAbEXcDUcwICu4xSGdNRTpPZSM8w8HskeLP6wfVU4RLUlKe6LAeFoZU0iTT5lVM5Etc1WZie3sEpa7FKWBtq+kaVWISgGlSSo/eml/MJB9rwFbwySuYjOmWpifd+bxkE19XMmEFSieF8o8gGH9IyAppOggyUALZSs8AWA8T8B6wMhDqPp8+2HVNLAAYfJgE1bPMyZmO+zu2xA5O8WPo3iCnyZiFAdkgkEgahxw93hFdmSvrFDmfeYYU6ChQWG7Jfl/SA6JIxpae+ELGjqF+HeSx98QT+k1FnyLKkqUW7Ks6Q+pUbACKb0k6Qdb9XJcIYZibFRa45Ae3w1QSZJF9YDrdHhEtKspmoEqWSQlZy/tAHMwZJ08AdotlLLJullJbVJSoacjHETWVFShFOCSkMNLqbu5uLC3kPGLHgfQRebPMmmXb/l971H4wHQKyjF1E5edomopguUnXy4cYU0WHoRlR1k6YD/3J84u19CpoeSJLDlbTye/x4PASKUouH0PL51jUAu3BtokRLAduXz6Rplu7WgNJqXcm/zraB6sLSLNrpuzenrBE5NwNufzz9kZNHEj59sAHJmKBbK58D8fm8VnFprzCCxe5Go9sWiZe5UwsPI/l74r+JYYW7KyCGvbhzBtpAMaOeVSkABgAU2AGh28jAS8OCFKmoSwV+sDWs7KAGhGh4gv9kPWMQpMSlkiVOJTqyEJSfYH+dIQ0+M1MlZE9UwpJ7QKlW4sCWHhp4awHRqCgTJCps0oRMmnMc6gClIskAE/ZS3m8B4yaabKVLUtSn0yA2u4Ylhq3GOYYhXqXM6wOCO61iBwh9gmNiY0uawVsotfkrnwMBbZvSJEiX9XLSlKRYqvpYMB+MVb/fyqmTCFE5FEAIT2W2218zAOPVGdWQd1GvNW/pp6wkcgltWt47QBmOVBmLKvs/Za4aBsOxGZLLAun7puPy8RDCsw7KHTwDjbSFaEdsQDmtxbu5BxcE3HzeMhdUhlN88YyAIo5bE5md9h7fPWGSWcNx/OFKKwOcoKidtPWN1JWCmYo91SSw0HaAPvgCKOnClqVYDMdSBvziHGantGWnQOPMan8ILxGkly5SlZRmNtLudfjCmikEm8BvQ0ZUYtmF9F1KTmIAB4xvg1CAxI8P6RbJKjpoeTabed/lzAR4dgsqQOyHUSCW5atu2sN5Obizv7eFvPzEBSFKKhvpf22hkmYhIzrLJSCpRLBgBmJ9POAgzgTEoJGcglIdiQlhYNfUQxp6tJSplg5HzModhg5zcLcW3jhfSTHlVNUqcFKQ7plgHuouAH2J1PiYUUk5ScwClIBBSvKWcHUEb+EB9HS6qWQlWcZV5Sgu2Zw4KX1flwggKSVFBIzpCVFLhwC7Ejg6T6R801VSshDrUpKQyHJ7IfQcOPnBS8RnEqV10wrKMqrlykNZ+QA9ID6EnT0ZOszpyAjtApy3IDc7sG4mPAkHsl34G5IBvrrePnanrJglqR1ikylEZkuWJFxbiPjE0/E6hU9MwzZhnBsq85ccGL2EB3ycoHMAR2bEvooMWPAsXaF9XLuynuQANLsT7nLcByjilTik/JMHXKUmavNNAJAUu9zxESU+M1CeoPWE9UrNKCi/AEcSmxDeMB26mpQNfn2aaaQFjmBSpySct29Pyt5QyosVl1EhE+WeytILD7JsFJPgpx5RKVgC13gORYt0fEqwFvnSEFTTZfGOs41LSSzcXsfnj6xUMUwmzgcX+EAhw6pCzkX3joefPx4xFUU+Vaf3h74GqpBSYaGRNnyhMCUFydCoFxyeAY1KHHhCOdTssEkC93sBDOfiTTFpPdcAK/hBPhfyjWZLSpaCQ7EwCepmgqJDs9nBeMjKguSeJJ9sZAFoSMxPnw2ESIniYTKGih3ubjT3wFKlKUSFKJAa2j2DPzgqa6VIKUuxIYeH5wG1dJWChBXnBGa4SGYkDQQ2w+jDB4ApZnWLUpiGASxZw0NqW14BxRcDb1hqCGBdyb+6K/KqG0MFJqiogD3mAe06u1q7i9zuAOHzyhT+kOpWaNIQWQpYTNYEEAXGn2SoeuQbwxpU2Fz62f54co3qaQTpa5SxlEwEFTeLK8Qb/wkwHGVZCe0wVxvl5OAH9PSCZgDDrGy7kEu/7J0O+tu9vGVNEUrKVWmS1FBTYAlNgxJ4jdnADPpAkmWolSVOH427W3v22MAXTyrdhlBnffN+0DpwfTS7xCEod0sV/dKjlc65SwfwJ81aRHUSFJygBxsoXBO/8AQ35RIuQbrTcnRI1BPe5WvpxgCKuUCQJrIAZimxIOvYbTmw/i0jdEpknKlLOwOZN0t2iVqZtdLb2gKnpVTJfAA2UdD94Djx5co9WFCaEZVECwS2qdHbwu8BPTS5aSyHmOWLswAuGSQ6i+5A/djWZTjMDMJQQLJBS5A7rfc8SObRBOkmUCxck94XYC4vsSfdGIkFWVahZrvbM2jcX0fSA6B+i+qVnnSsp6sjrHd8hNikn9oMdNUnnHRZdMlnLM2/Ly8YRdCMGMikSpae3M+sUN2IdAPABN24qVDWdVZEkFJPMcfn3QCSsSH31IvaAZygUt4/J9kGVKFMSoHQwpMwh9dPz/ABgEeJUAU7DwgPBq8SQuWpy6sw7Ki1r6A8ofKmBzzhOsBFUltFhQPo8ANJZSC/2io3H7SgLcWGhgRSJgWEpNmLEh8vFuPm4iWtQVTFqFiGt4uov5xrT4gAXUwISoXfdma1/l+MAsWDZ2PiPwjI8mrHF/nwjIBhLBCvT/AEiDpBu9rfn+EByx2j5e4QXk+rUd1dkef5mA9w8dl/vOfW8MpSoGRJADaQRJTvygNguDqHV2+d9ICQOW8GyLBtfCAapnjZ2N/kQSis7RdmSCXfbVuHztClPHltrEONyZi5UxMrVScuouHZTHmkEXYeGsBQ8WxA1E+ZNVczFEjhwSPQAQNKqiR2+0E6HccGPw05QRMpAlRcLzJDdWWSpJ2udRuzX2fWIzKSpwew/2gHA/eBVzOhHhARzakhsoZKg5HHi/m8bqmpA7KRmTdrsL3b87QROkoBIALC6MxzEu2hSwN+R98QppgCVPmG6RqAdc2rDmH8oDWXVv2l3I7IO/N9v6xn0ov1YAyaZXLEcSXfS8bT6dJYJISAdb5SSzsS5f18RG4lJa4OfTQ5iNHCXbT+sBpOqUgZkDtd1zsz6DQ23OvAb6oqD3jdSr3uFMd3843mUyEk5SVpPdGhFtFKZnezDUbh7emnSrKoKKWscwswbLl4vzYPvAfQlHXpnypc1B7MyWlbeLdnyLjyhfPQ5JDMbC44n55wi/R5MmopBLmJKUpWooKgxKFEKuDcB82rejGH02qA0HJvHi4u/zrAK56M3Zf+jc24mE9TN1a/NrHhB9UsB9Dc6jidh6wuCw3l4/PhyEAvmySzmEeNocJP3VB+LFgYezFkOL+nCFWJIdKg+x+dIAaXS9WVjUHKQ/8Q/CB00oKlHghR87QaTmSg8UfyvA6podX7iveIBVOlCMjKhTm0ZAFo7x8vcIPbucz+J/CAd/T3CGLXTyT7/6QB0oO7tEqeEK5+KIlrShV3737I289/6w6TLFmLgsQeR098BiJe8Ty08vWB6moTIR1i9BoNybsBx/AGJKKtTOldbLcAMlafun4pOrwBZn6hm9A8SUgct47mA0EmwD6t87RFgmNSpk5UpKrh8itlt3m+HEA6QFkqsJk1KAianMQLL0Ul+B1A9h3EckXLT1ispKkhagkndINiws5EdW6QTeoppq0quEFtLEhh7THJZdIvKCAW1t6wG0yXozgEnl6cI3VJDaMRprAT3Yu4htheGGcrKlM5XEJAJ9MwgBUSgbkevzaIlS+1luzezhDPG8IVIVlyzk/vIA9GWQd9DCUrY7n1/GAJVLygkbcN/GOq4R0ckyQiYn6xZAImKbcOMo0TawNze5McmKFtoW8298dN6I4nmo5bi6U5Bqe6SB4WaAtIIBPHKwD6nf2331gQ6Xex9/H2wmxDHJcrqxMUQVkja2zn9l7aceEST6tQ7JBF22/rxgDZtOD3reYa9+ELKiWkHQfL8vGIavE8iSpWgd+QiFNUmYErScyVMRf1HiCYAacAVW0N3gedThjE83WzW5wGK1KnAY5Sx5Wt5QCwlg3AqHvgB7q/d+IguqLE+UBBXe8PiIDJEtyfL4xkSUSmeMgJG7fiR8IMqqnqgpW4YJHNvhC+TN7Y8fhAWJ1GZTbB/bACzFlRJJckufOLN0ZxwJT1czQPlPw+fjFXjaWpjAOMfxMz5mbRCbITy3PifwG0a4HiqqaZnF0qBStOxB+IN4XhUYowFmx3HwZXVyrZ++r9n7vnvyDbxVkLKSFJJBBBBGoI0IjIwHnAWjGsbM+jF+0pSUKHMdr0JAI8W2ixU2Hy00+vaFm3ZvDw9DHO6AZpstL2K028/wjpuJhP0SaylA9SUghLM6VD2u1jAVLo/JkKmAzCLlzdt7/H2R2nA0U6EJEsoAIDDNxvyP9I5D0X6NU9RIlKWlYWvKMwUdTNnoJA0slCbfs8zFHlEkA3uBAfT2JS5S0qz5CGOqmtx93nHJuluEU6VLyKQNxcNfZx8ecc9UVAE3tHSMb6HU0mkXMBmGYiQpffDFWSRlcNpmmkt4QBScLSqlK8twEmyW1Ym/hx4Qg6MViZEmozu0pZLCzvYDzIPqYu2BUwTh8tDpUSg5lO51PEuw0YDYcI5djqCionIB7JmZiOJYkemY+2AGxGtVOmKmLZ1HQaAbAcgIsvRrGQZfVTVEFAAQWd06gG4uk28COEVZclQLFJex0OhuPZGmkA06QYr1qsiD9WnT9o8T7h+cZ0exPqlZVE9Wr2K2PnofEHaFOaPFGAsOP4qAMqD2jqeAiu0dUZawrXiOI3ERTFOXjWAstakHtpLpUAQW8D8YXp0V4fERthVSSgyz9m48Dr7W9YhKrK8PiIDFTwgB9yfY0ZAdQq/gIyAnRPDv4wKTHiY9gMjwx7HkBKFRhVGqTHkB68YY1jyAMwq05B4F/YYt2MYgeoIzH7I0AftJ3bgH8YptBMCZiSdA8N6quExOUFIFtVcL6NANOjGILRJkgZQlJ11Nl1CtPFR24RU5SmA8obUM7KgI+osT2itYVfNtny/aP2YEGHj/AL0r++PxgB1rsY6B0pxlSqacAzLQE76NRvb+GKOcODfrZX99P4wyr5pWjJmk7drrST9nbMU/ZG0Bb8DxXLJSAfvDb7ynPoT5+cUnpGXqZh45T/lEMKCvShASpSHBNwtB1fW4hdiaQuaVJIIYFwRw4PrABTkjhsP9IgdRvE05WzEWA1PBuEDE/N4D0mPCY8ePFQGkZGR5AT0S2V42idWivD4iAhGGA9XrHkeRkBNLlxMmniFPh74ITKHyTAedSkfJ/CNhJHD2H8I26oHdXqY96ttFr9CfhAbS6ZO/+k/hGypSBognyb3xEcw+2r+6YjVPWPt/PmIAsUyfugHcO/wjxVKngPnygM1a91P/AHfwjXrz/QD4QBTBChmQFJ5FoZSqimI7jHmPwJhQmYpViSRzBMSdRbX2QFloJMhXdEo8ipj7Q8WOhwKnCAuahKRsVTVh+QA1ihUSLX935xZMDpybqsADqmw9SIBxNwOlWjMhKdLgTVZknmk39IR11DIR3ghP/kJ8dngzGQUBsxbKH+yefk/nFbrUjlpxvAEzV0g+yT4ZviYERKlzVMiUQkakqNvLiYgFIdXHrHkusVLcDKPJV/bAEzcLlD7PtP4wNMw9P3CfBX4xDNxBR1IPkf5o1RWL2A/uj8YDBTIOxHi4jRVINm9YlNTMP3R/CPgI2TMX/wBxA/h//EAIqmHy34xp1HD4fjBZc6zh/dEedW//ADH9BAB/RzGpkGDOq4EnziHOBYgjz/GAFKYyCVoG0ZAapUrYRIBM5eyGIwGr/slV/hp/8kYMGq/7LVf4af8AywC8S5nH2xv9GWd/aYP/ANi1e9NVj/1pw/8AiPRgNSdaSqPjIn/ywCz6PxWj1J90YJQ2IPgkn3w3k4NUD/pKkf8ArTf5IkXR1SXCaOrP/rT2/wBEApRTL2H+QCIFlvtX5QxnYVXL1pKtuH0ae3+iIk9H6v8AsdX/AIaf/JABS1qfUwSkqbve2J/9gVn9jq/8NP8A5IIkdFqw60tSPGnnfywEFHMvc/GLv0ZlBeayiQLdkfgSPGE+HdF5qSCqlqVG2siaB/pi/dG8MmyyU9TMTKWMwGRQKSLFJcWsbcQ3AwFa6VUeRKc24Bu7l0jXwLg84ps2ah9PUmOg9M8LqFKIlyJygGAaWtQc3JDAhtAYq87onOIAFNUgjfqZtz/dgEalOOwpuW0Brnr4w7m9EKwd2nnn/wAMwH/TA56O1osaOpP/AIJp/wDmATGaTr7oxSDun2QyPRys2o6sf+tO/kialwmvl92kq24fRpxHpkgE4l8wPUfCJpcmYe6r0XFhl4fULtMw+qHP6LOI/wBDj2x7P6MTtqSo8pE4c/uwFeMufxP94H3x59cNvd8Icr6NVI0p6sf+Cd/JGHAq0D/h6k+NNN+CYBIZ0z7nsMRzJyt0GHhwer3pKnykTv5IjVg1V/ZKr/Dzv5ICvqPIiMh0rAqs/wDSVX+HnfyRkB//2Q=="/>
          <p:cNvSpPr>
            <a:spLocks noChangeAspect="1" noChangeArrowheads="1"/>
          </p:cNvSpPr>
          <p:nvPr/>
        </p:nvSpPr>
        <p:spPr bwMode="auto">
          <a:xfrm>
            <a:off x="-61913" y="-136525"/>
            <a:ext cx="304801" cy="304800"/>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46" name="מלבן 45"/>
          <p:cNvSpPr/>
          <p:nvPr/>
        </p:nvSpPr>
        <p:spPr>
          <a:xfrm>
            <a:off x="395536" y="3429000"/>
            <a:ext cx="3672408" cy="923330"/>
          </a:xfrm>
          <a:prstGeom prst="rect">
            <a:avLst/>
          </a:prstGeom>
        </p:spPr>
        <p:txBody>
          <a:bodyPr wrap="square">
            <a:spAutoFit/>
          </a:bodyPr>
          <a:lstStyle/>
          <a:p>
            <a:endParaRPr lang="en-US" dirty="0" smtClean="0"/>
          </a:p>
          <a:p>
            <a:endParaRPr lang="en-US" dirty="0" smtClean="0"/>
          </a:p>
          <a:p>
            <a:endParaRPr lang="he-IL" dirty="0"/>
          </a:p>
        </p:txBody>
      </p:sp>
      <p:sp>
        <p:nvSpPr>
          <p:cNvPr id="49" name="מלבן 48"/>
          <p:cNvSpPr/>
          <p:nvPr/>
        </p:nvSpPr>
        <p:spPr>
          <a:xfrm>
            <a:off x="539552" y="0"/>
            <a:ext cx="3654152" cy="369332"/>
          </a:xfrm>
          <a:prstGeom prst="rect">
            <a:avLst/>
          </a:prstGeom>
        </p:spPr>
        <p:txBody>
          <a:bodyPr wrap="square">
            <a:spAutoFit/>
          </a:bodyPr>
          <a:lstStyle/>
          <a:p>
            <a:r>
              <a:rPr lang="he-IL" dirty="0" smtClean="0"/>
              <a:t> </a:t>
            </a:r>
            <a:endParaRPr lang="he-IL" sz="1200" dirty="0"/>
          </a:p>
        </p:txBody>
      </p:sp>
      <p:sp>
        <p:nvSpPr>
          <p:cNvPr id="22" name="מלבן 21"/>
          <p:cNvSpPr/>
          <p:nvPr/>
        </p:nvSpPr>
        <p:spPr>
          <a:xfrm>
            <a:off x="1142976" y="2786058"/>
            <a:ext cx="7072362" cy="1754326"/>
          </a:xfrm>
          <a:prstGeom prst="rect">
            <a:avLst/>
          </a:prstGeom>
        </p:spPr>
        <p:txBody>
          <a:bodyPr wrap="square">
            <a:spAutoFit/>
          </a:bodyPr>
          <a:lstStyle/>
          <a:p>
            <a:pPr algn="just">
              <a:lnSpc>
                <a:spcPct val="150000"/>
              </a:lnSpc>
            </a:pPr>
            <a:r>
              <a:rPr lang="he-IL" sz="1200" dirty="0" smtClean="0"/>
              <a:t>השילוב בין תכנון עירוני מודרני ואדריכלות מודרנית; עקרונות התכנון </a:t>
            </a:r>
            <a:r>
              <a:rPr lang="he-IL" sz="1200" dirty="0" err="1" smtClean="0"/>
              <a:t>האורבני</a:t>
            </a:r>
            <a:r>
              <a:rPr lang="he-IL" sz="1200" dirty="0" smtClean="0"/>
              <a:t> של </a:t>
            </a:r>
            <a:r>
              <a:rPr lang="he-IL" sz="1200" dirty="0" err="1" smtClean="0"/>
              <a:t>גדס</a:t>
            </a:r>
            <a:r>
              <a:rPr lang="he-IL" sz="1200" dirty="0" smtClean="0"/>
              <a:t> שולבו עם השפה האדריכלית המודרנית. גריד הרחוב יצר במפגש בין הרחובות הראשיים  והצרים מעין בלוקים עירוניים, שבמרכזם תוכננו  גינות או מבני ציבור. ההבחנה בין סוגי הרחובות לצד הגינון האינטנסיבי  יצר אופי אינטימי ואיזון נכון בין עיר ירוקה, מגורים  ופעילות מסחרית ותרבותית. הטמעת האדריכלות המודרנית בתכנון של </a:t>
            </a:r>
            <a:r>
              <a:rPr lang="he-IL" sz="1200" dirty="0" err="1" smtClean="0"/>
              <a:t>גדס</a:t>
            </a:r>
            <a:r>
              <a:rPr lang="he-IL" sz="1200" dirty="0" smtClean="0"/>
              <a:t>, יצרה פסיפס בנוי של מבנים מוקפים בצמחיה.</a:t>
            </a:r>
          </a:p>
          <a:p>
            <a:pPr algn="just">
              <a:lnSpc>
                <a:spcPct val="150000"/>
              </a:lnSpc>
            </a:pPr>
            <a:endParaRPr lang="he-IL" sz="1200" dirty="0"/>
          </a:p>
        </p:txBody>
      </p:sp>
      <p:sp>
        <p:nvSpPr>
          <p:cNvPr id="23" name="מלבן 22"/>
          <p:cNvSpPr/>
          <p:nvPr/>
        </p:nvSpPr>
        <p:spPr>
          <a:xfrm>
            <a:off x="1142976" y="1571612"/>
            <a:ext cx="7000924" cy="1200329"/>
          </a:xfrm>
          <a:prstGeom prst="rect">
            <a:avLst/>
          </a:prstGeom>
        </p:spPr>
        <p:txBody>
          <a:bodyPr wrap="square">
            <a:spAutoFit/>
          </a:bodyPr>
          <a:lstStyle/>
          <a:p>
            <a:pPr algn="just">
              <a:lnSpc>
                <a:spcPct val="150000"/>
              </a:lnSpc>
            </a:pPr>
            <a:r>
              <a:rPr lang="he-IL" sz="1200" dirty="0" smtClean="0"/>
              <a:t>עקרונות המודרניזם נקלטו בארץ בזכות קבוצת אדריכלים ומהנדסים  שרכשו השכלתם באירופה, ועם בואם  ארצה מימשו את עקרונות התנועה  המודרנית באדריכלות ותכנון ערים, </a:t>
            </a:r>
          </a:p>
          <a:p>
            <a:pPr algn="just">
              <a:lnSpc>
                <a:spcPct val="150000"/>
              </a:lnSpc>
            </a:pPr>
            <a:r>
              <a:rPr lang="he-IL" sz="1200" dirty="0" smtClean="0"/>
              <a:t>משום שראו בהם ביטוי לחברה  חילונית חדשה, חופשית וסוציאליסטית  שביקשו ליצור כאן. חתך הרחוב האינטימי הטבול בירק והגינות הציבוריות במרכז הבלוק  אפשרו לתושבים לפתח יחסי קרבה  וחיי חברה פעילים.</a:t>
            </a:r>
          </a:p>
        </p:txBody>
      </p:sp>
      <p:sp>
        <p:nvSpPr>
          <p:cNvPr id="26" name="מלבן 25"/>
          <p:cNvSpPr/>
          <p:nvPr/>
        </p:nvSpPr>
        <p:spPr>
          <a:xfrm>
            <a:off x="4357686" y="3929066"/>
            <a:ext cx="3214710" cy="276999"/>
          </a:xfrm>
          <a:prstGeom prst="rect">
            <a:avLst/>
          </a:prstGeom>
        </p:spPr>
        <p:txBody>
          <a:bodyPr wrap="square">
            <a:spAutoFit/>
          </a:bodyPr>
          <a:lstStyle/>
          <a:p>
            <a:r>
              <a:rPr lang="en-US" sz="1200" dirty="0" smtClean="0"/>
              <a:t>  ( http://www.shimur.org)</a:t>
            </a:r>
            <a:endParaRPr lang="he-IL" sz="1200" dirty="0"/>
          </a:p>
        </p:txBody>
      </p:sp>
      <p:sp>
        <p:nvSpPr>
          <p:cNvPr id="13" name="מציין מיקום של מספר שקופית 12"/>
          <p:cNvSpPr>
            <a:spLocks noGrp="1"/>
          </p:cNvSpPr>
          <p:nvPr>
            <p:ph type="sldNum" sz="quarter" idx="12"/>
          </p:nvPr>
        </p:nvSpPr>
        <p:spPr/>
        <p:txBody>
          <a:bodyPr/>
          <a:lstStyle/>
          <a:p>
            <a:fld id="{DAF22AC9-109E-4E4D-92F9-530E51D9A3A2}" type="slidenum">
              <a:rPr lang="he-IL" smtClean="0"/>
              <a:pPr/>
              <a:t>6</a:t>
            </a:fld>
            <a:endParaRPr lang="he-IL" dirty="0"/>
          </a:p>
        </p:txBody>
      </p:sp>
      <p:sp>
        <p:nvSpPr>
          <p:cNvPr id="14" name="מציין מיקום של כותרת תחתונה 13"/>
          <p:cNvSpPr>
            <a:spLocks noGrp="1"/>
          </p:cNvSpPr>
          <p:nvPr>
            <p:ph type="ftr" sz="quarter" idx="11"/>
          </p:nvPr>
        </p:nvSpPr>
        <p:spPr>
          <a:xfrm>
            <a:off x="3143240" y="6286520"/>
            <a:ext cx="2895600" cy="365125"/>
          </a:xfrm>
        </p:spPr>
        <p:txBody>
          <a:bodyPr/>
          <a:lstStyle/>
          <a:p>
            <a:r>
              <a:rPr lang="he-IL" dirty="0" smtClean="0"/>
              <a:t>בית המרפסות </a:t>
            </a:r>
            <a:endParaRPr lang="he-IL"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30" name="AutoShape 54" descr="data:image/jpeg;base64,/9j/4AAQSkZJRgABAQAAAQABAAD/2wCEAAkGBxQTEhUTExQWFhUXGBgaGRgYFxgaHBwfHRwcHBghHB8fHygiHh0nHB4bITEhJSkrLi4uHh8zODMsNygtLisBCgoKBQUFDgUFDisZExkrKysrKysrKysrKysrKysrKysrKysrKysrKysrKysrKysrKysrKysrKysrKysrKysrK//AABEIAQAAxQMBIgACEQEDEQH/xAAcAAACAgMBAQAAAAAAAAAAAAAEBQMGAAIHAQj/xABIEAABAgQEAgcEBgcFCQEBAAABAhEAAwQhBRIxQVFhBhMiMnGBkaGxwfAUI0JS0eEHM2JygtLxVJKUorIVFjRDRFODhMLiJP/EABQBAQAAAAAAAAAAAAAAAAAAAAD/xAAUEQEAAAAAAAAAAAAAAAAAAAAA/9oADAMBAAIRAxEAPwClSULI7CFK5gFvXeB565qdQUcLN6PDPBcQdWTlvvyi2iklzqealZtkUUnfMASk+L28HEAkoJf0tMvtJRNAUCpQcKHZ2DdoEEtYHMTyLKZ+jadMDoqELVwUlSR7Mw9kVvFaaZJyGVnQgp7wcBSgS7HQkW00aOh9Cuk7y0Gcq5GXrCbEixz8Cdc2l7trAc4k002lXOExKk5OwsW1LMOCgQeYYvHSOhWJYdVy+rm0lPLmPl/VywlRt3S3ZJt2SfAmJZ3R819XVy6gLRLR1WSYlu0SgMbguw9+sUUYauiq5tLMvZwWsoC6SORST5gjaAe9KOho+lVFLQyyVmVLnFBIASnNdKCo7qAIB8NBFa6JYhOkTFpQtcuYL7guCygoHW7WI2Nov3R7pEunW6kia6UpJP6zKl2CVbgOWSrjqID6dUMicpOI0ikuCE1KNFJzdlK1J2uwJ0Ni9iSDXo50zRLzpqpSEiaoqmTUJACiQEkzE+AAJHpCyf0eBmk4UUTZM91JZQySVgssE6pToQNbEDaKpNwqtrf1FPMMl7EBkqPF1M44Qvn01RTSSFFcpXXFJR3VAhNy+odwLcIC7VH6LlSUGqqapJTL+smgIUp0p7Uxi7ksD9mEuN9GqukWqtQjNTqWtaSgkgS1KKkhYZ0jKRyHpB2CdK6qbIKFTTMBdC0zAlYIIa73Yi2vGHlX+kqbTywFyZS3DJSCpDtb9phptAVrFK7JLSZJKlzmCAHJuAXbixFuJERU3QipEtaZw6ubPyCQlUwOtecKWFB9RLCje411hnhvTajpZvXSqTtTbj6x+pSScyUDJ2RncsPAWCRD7FelS5q5Ez6OgGUozJaipSh2kKQ9mcFKj7ICtUmAVmHOamUVU5BdctQUEKY5SWulL2NgLvtDzoj0KRUKVXVoHVK/VS1Hs5RYKX+ydQnQu51aFHSX9JVWmYJaVIAT3wEWLju3JItdxyit43jVV9KUpa1OnLlRmJQEsCkAWGh1AGsB1inxOTRzKjqVGamYZfVSk2lykpQE5U7JS7lkjeOd410vqKysEozMslUxMoJSBlDqCSviS5cE7N5kJxhBplzkAhbM24U1tNbkNxEXLoR0FkUlOJ1WlBnKAUTMZpQ2AewVuTxttAUPo/8Ao1q6gFbolpCiApSi6iCxKWBLONbQ4q+j66Jco1q5c2WlQmAIWcy8gJSFAgMnOEuq4IBBc6vJPSc0tMimlKMwywoKnr3DkuAd2IufSOcYXMnVdSpcwzFomFXWB1FgQQHbQCwflAF4t02XVzM05JAD5QkulI5A+06mNZ85KpKzLOY5S2V3dmZtXctF36Lfo/phIMyf9atRVlDqSkAKKQ7M6uN+Q5oseTSU08JlZETUEHvEBJBcOCWPgfZuG0+UmklIkuDMy9oPudSfN/dpFfrAVXO5hd9EnVdSvKCpZJJezBNnL6fiWhnMwafKF1pUOBJ9hb8oCv16O03KPIYZWJKhc2bw/Mn0jIAauoTTTgPsliDxBsfMXB8ItNFNBQqUskJWkpzjVD2fmPdAOPyutlA/aSHHvPrGtCvMhJ0cCA6RhSJf0X6EsFcsobM7uDcLfi/aBG8UnA6Uypk+lXqhbjmCD7GAMZQ16pJCn7HA7b2fTwhnidTLmzpdUhScqkFCyDZ03S/kFA+AgGmD4zNpQAR1kmzJftJH7B4fsm37rwR02lSauTLq5BBmSFh+ORVpiVDUEPnY8FNq8V1WFV9Wn6iWqXLP21EIUrwcuB7fdCSkpKjD586XMSpIMsmYzEFN2PBaTcNzO4gC6iVV1DopJMxQFlTUgs41CVFh4l/CElLT1FFOmdYhSFoRmUDYsTYvd3L3uCM3CL/0V6dImuhSTLyAAEXDad17N4qgvHUmrqqdKpfWyFIndYpJIFmypzA/ebdw6tIBf0R/SZOW6KhCFkNdPYUU6X1BI8ExY8Kq6SdU1E6fMQUzkykolT0gBOVJz950dq2hOkUXpn0VTQzZdRI/ULYKS5JQTbU3KX43BsdoExDEhKl5tVGyU8Tz5D4wFg6T9ExQzfpEi9LNsoO/Vq1TfdJuAeJbcRmG/o2n1hNRVLMgKHYl5XWB9nMHZPFrlydIpOC4nUImTFhSichWplFHcuCMvPhFh6N9N6xajLXUKzXUknKXG4uDpANJH6Ok1OeVLnhKqMmQomUWWokzn71g00Df2AlYqlqKB5FQk9hKlSSm6VjcJLXIURbW/hDv/eeplCYsTQkE51nqpQzEJAcnLc5UgPyEV1X6QKqeSJjLSl5kvsIBSUAkEltd3GnN4C3dDf0by8hnV6c82Y5MskgS3v2iDdfmw9sNsCqaanlzhU9SZip80dkdYVISopkuznuAaxy+g6Vzpy+rqpqlhR7BJsknQNo2z+sG4tVGVLUsFmsB+0bD018oBhi/SLDxUGZTSMi5SsywSEy5hR2ktLDgqSvQgpLjQiFSOnc2oUBVtrZaXCU+KdBwzDk41MTYb0JmSKf6dUFKUBKiqWoHMUrGQk8Cyny8PSL7hvQLDjTywZZWShKisrWFFw7liB5M0BR8WlqVJKJbrXMUmWgDcrLe546f0fwSTh9GJJIuPrV6ZlGxudtgOAG8U1UqmoFCdLWZ0qSFLQkqByqYoSM4DEdosGJBa/BVS9OTVKAqOwTZIdpezAcC+6n8doBqjEDIp00lOtRQjMOuLhasyir+EXZ9Wbu6RR8G6OzMQnzCgpSgKAKlOwBLJbiWDtyPJ7HjqyhCyLqZhbUmyQPNod4floadEhJGZPamHitu15DTwAgFmDzEyVVko/rE5UEgakKU3kdR+UV3pFiuVJa6na+n9dbQxxCuzKWUNmWXUtmKrMOeln90VfFJZmTESk8HPn+Q9sAH9LK9WDRkN59GhDJA034xkBmG4qlahLYi1iW9LRPTUy0/VoRcEgE90Byz+W0B1OElKkrlaE+hDt7oOT0lTLUUKSogWIDMNjl/OA8qeik1QdSwpWwc+yzCNcBr/oqSZqbJV2XTm7QezHw12vvFpRMBDpuGt8H+fyVSKWVUrmImEslZdrMSTxB2eAsPRjpUJgzJJTchSFEX8Dz53F9YP6Q1SampkSlIVkXKXnUA1hqHvsR6xQKSlNLUmUS8uYDlOxZyPPUecWSmxBcs2OYAaKfTkdRABdK+jAw+dKnSnNPMORTlyknY8tx4RNT1C0qeWtSTbQt6jfzeHlRicmqlKp5xSlMwBIBYEK2IOhI18orIw+dMHVvkbszF8w4UEczq9mBG5gJ6jprLV/8Ayz09YFOhS0kAB7NuCeYyjSJui8imlzQqaUTZwT2UzbMAdQCMr7k39kSV/wCjqnFIZqFrzoYl8rKFswYDsnVi5hBifRGqkIFellIJzhiSpKTpnBHdazuebQHQ8YmKqV02WQlSOtyzS1hKKSVh+Fhy04216S9ApMwddRhMioQykgWlqI0Ch9l9HHm8Vign5wmYgkBQBcWI5PxgHHuk9UlQlSJ010MVqC1HnluWYb+nFwaUuCzcRIkp+qlBlT1EXSQWEscV5gom9sqSdQC66SdFKelpkqpqdSpoUiWS5JUJhCVE7bvYBm2EU2t6XV0rqjLUpGcCarfO5KbuHY5eL6XtFzoMWXVSUTUzZgfUBaxlI7wLEX/KAaYn0QoZ0kJNOhCUhgtAyEDjm+1/E8VTDsOp6eeZlXPSqVTspBbMVqNkFaQ5zIANmuopPKAOmU6ZMyUkvPMmzdQXUQnhe/aL+QVxgWX0PrVol0kwlCs5IQshsgSO04dwLgBzuwgLxjfSKXPQpCECbLWCklfdUCL2BcgjmIrnSfpDNEhRMxtEoQjsJD6WGrBzd9IHqOjtTh3fImUz3Wlz1Z4kFilPHUbvsTujuGCoqUzJl5dOy2Oi5irIF/ugZj+8jjAJaPoLOkyetqGEuYkAoBOdJJBSSlrG3PWOgTuh1BLkBCpIVa6iVZjbVwWHhAPSnFZU1C5M4qynL2QWVYhQNtLgawgxvpZMUhRByoSNE948A+g4W04wENdSpkzEALK0JOcJN1pKbpBOhAVlLm4beK3VdJ+tWQtJCXsRfzO77wFQCfMzKJUUKzZjdu0+mwuYseA4DKEorWM5U+rhrlmY8oAOWpxmBcbERpglGVLmTdyopT4Cx9sN52AhLqlApB1SS6bC7k6EWD+A8FOK4sKaWiTJZSi5mKI47JG13udeAgNMSSARmN72DFtBf0jIWKr0KuoFJ5h/QxkA5rJoRLCi7A7ecTYh0cTMSpSQAsJza6mxO3ONpKkqGVQBTY8Wa4tveH+GL3Bs3vP4iArOBTyqUNlIOXy28eHlDimmpBcslR1tY7OeBaBF03U1KmHYnJzpH7QLKA9X84hr8RTLZwVTD3UD3k7D3+4GWOU3WSQoB1yjnTza5A8Q/sgatJACUJzrUOwke88Ej8oU0HSCfLmETuyg/YIZIu7jfxvo8W3o/ilLKWUFYTMUAnKohTgaBwRla5uzniTAUvEsAq5bT5lyCNCDlewsNBEk7pGtExKcrJBGffUOcvAb8+UdC6TKUqRMmNmBQT2dDqxF9WEJZeCyZ9MkKl5ZikvmNiCWPaHIECAz/bRVKXImOZS0qS6VMWUNQT6jXaxizUHSOnKEyXypCAgBehAADHNY21veOd4alSCZC+/LLeKTdJHtHlGlcubPUaemQoqHfUNuQO1tTAWIYIuXNVJkFPVzCVy1d5MsHvgl9EntDi4EX/o1hVNTS+qlMVEdtamKlnfMd+LaRxeRMqaWUuT1bTAoIS75kuCSwbtbMee8HYBi0wvKmLWmakalSnUB/wDQ+dIDqnR2hSTUiZISkJmrlozJSQqUGKco2R2tPkVzGMHRRzFzactIW3Wy9erJ0Un9k90jZxsLKV4pNQhRM9YCRc5iwA83isUvSKpXOJKphlTCElJWbjS53LeUB0zohSS5Gaqnfr5odzfq5f2EDgWyueL8I2r8Tlqq0TzPCUy5S05AMxUVMxs5DdrbhzjlsnGKkLM2YlSpJLFJcgAX7JOihfx32Z+mckpzIYpI7JHrAMekfTvKCMh7zaMTxLH19kVGs6RLlpSilVkBOcsOQSz66ACzMAInosEVWzVzVHLJSSlJ4ka5Rvf4QbheGy5dT1agFCWkkZm+0UqS43sYADDqzriSpxMFyk6+IO49sS4jSqmmVTpDFaiVFtEpFyfUeYi1Yhg8qYAtCck1NwpAAa13GhHLhClK5dMVzp6r9mWAO0W7xbxJ3ayfGAZTaFIkiRKt2SlPi1ifNohpR1ElMqYQqYkMQnQKJcuw5tEc7F+tSDJ7KLjMC6jyJ2ttrCusqurlqWPsjs/vGyfaRALMX6Q1EyepEtZ6tNgkC1tS2938gIyVhGealay5yZiDo7CzjQe7nDLAcN6iUCR9YtsxO3L3RLh9MtU6cojspS4J566m2hfxEANiFAhJAISPnlGQRiM1Lg8eJDbacfKMgBcMIWEkbge0RrVdI0SVNKBWoWJDADk7F/IRDIQpAyaJL9ofdN2SfNvAQ2pqCXlOVCG4NAQ4fiwqgk5UomSyS32SCFB/8z23A4iLVh+Cy0ozpAWosVLPaJPpYDSzDlFFnYUULWJJKVHusWIcJJjTBKydRVDTFKAWzqcnwPlvy8ICz4xJQUpmKAcTCXO3ZOr+EVzE+iqkAzpSiVDt5WZn7Qbw+EWatQmehUqYLEu6bGyn8txZrEwypVKCuyHYAWbwdvnWATYNWLmShMlqKcw7SXsVOyrGxu5uNDBVZjeSXmmJTlSwJAysNg172sBAyacU0+Z1ZAlrBmpfRJBAmJ9xF+PCMm9HplcrrpxMuRcypf2iDoVcCeegYQAi6yTVqTMlryFig5xoNQSzux0vudNn2G9VISEIIICr5SCSWuSeJd7xUKno4ZfWCUsupIy3be7+QgShkLpZiUzf1U0sVbA6A+uvLygLyiYs1qJhSQhMs9vm5DMeSn9Y1x/DUzfr0KCahDKSTovUFK+RFuULpctQLZiPW235QgxLpHO6xpKlKSg9pTO7cOA8LwDmgwz6XMCFOmSO1MGhO4Ry4k7MOMWjpClKaOZKlS+yhilKRd08Obp11N4oNT0hnysokhQKsq1OEl3A5bjeLFh+LLnS0rStV7EdlwRqDYQDvDlkU8pCpbpMtLoIBvqXBcbk33eEOJ9HzLmGXIKkylns5v8AllXe/h1UOBBG4iLHcYXJlv1iytRZAzG5422H4cYR4fS1bKzv20qUCu/a21Nvy0gLqKunlyxKlzBllgJyoGbQvdty73O8KRUo6xS5cola0pDngH4W34bDgIr0no7VSfrAylM60P5kHn4RYE1yOo61LsAcwNiCNQeYNvSAS4/jdRnTIlLUF2K8lvBNrszODygOdhs2eJfWFi5zBvEvzJHvh3gWG9Wlc2Z+uX2jyc6esS9Wvr3AGTK/E5tPaIBPT4YuQc0lT6ZkGwUOHI8DtDAS0zShxZyspI+7ZKVfxKdtwmJMWmCQgzJlrsEv2lHh6XcwprccBkKMgKCiyVKIDpF9wdWsDt5CAsExLDMdDo+p4xBOnsnLoDt+P4RWMOpamUkKT3dchNvTY+F4afSwpJWbEd5J1HzxgK70gnGZNIAJCLeZ1Pw8oyHeFU4CMyh25hzK310Hx84yAWDGVywE5QVMLkljwt+cWfDqtK0pWmz6g6cw+3n6wilUiZktNrlIY+USYDMKFqkq8R+Xl7oBzORNTPQsI+rUCCpwQ4B0Oh1GjwZidCmfKykMr7J4H4jS0LzMKbiz68+D8Y3ONISn63sgbi/+U7+BEBLgq1qQynC0OlY4FLD2hj5wJX4vOUoopEqUQwWsBwCNhs4tfR3hpTyxMOaSu00DMUlmy7trmKTl5MDe8PqKhEpIQlIAS3ZG3G0BS8O6RfVqRWpUVSjmzZO0XtlLNe9rgEa6Xs3R7pVJqgoJSqWtIYJJzOl9RwJLPwtq8RYpRS1VKZKgDnTcaFTEv7BAGMdHhIUKinBBR2lIeygNW3doBhiOHLK0LSolKQoFIuCDo97NeBq+j61BlqSSkjlZhdrbF/l4lmYrLVLC0lTsCCbAhtztFWrayqqX6kKTLBdwcpU2+xbl8gG9HSzZwFOkkL0WsW7NhmHNYKfBzwiz01AimlmUmWkB9dXHN9fm0UyfjlcJKAhDLUMhUkOrsM3ZIZJu78dAIbYJ0jmTk5VkiajvOBe/eFnHAj01gGPRwBRmkoYhXV9pnOUjQ7h35WgSswnqVqmyuyhVpiHtyWnkCzjgTq0aLxFSAVFQCU3Uco0GmnOFMrpNPUsL6l5HdAysb75uN/D3wDOioQub18wFgSmUDs3eV4lVvAA7wyr6aatH1IdQKbkEhnY+wn2xWKjHqsTiqTLKZMvs5BcKAOqiN+DWFtbu+ppv0iUJqVkhRYgnQ7gjiPaG4wFilhASoqUgKbdQ4jVidGMVNfULKpiJiepBClkF+4bEjj3dbqYAcwcalTJqhSSQyiM007BJbKD46tvbiYindFU05WFK6wFAGjMSynHpAMMM6TyJ6ykpUkksnOQyr200URs+tgTDKZWHTspGgYAW57wtm9GZAQlOUi3ee/jE8mYZcpaVdqcA0tX3yWTLJ5hRAV5HewV2bTmrnly0mUcuup3bxO/BoJraNErsJAGY6Pq2mupvFiwvChKlBH2Ublrnck6B/GBa6TJWpKlkqUkkgJ0cjdRt6BWgvACrQSLXfYeNojxDDklJzKYszAOSHuDsN9SD7YnxLEzKlKUGSACABqSdATrwdm8Ip+FS5x7QzZCp1FyxfU+J46wE2KY0oTCEAZRZzud+TfO8ZEYwpJJ4Bm9sZAP8Hok5UplrGmirbPv4mPMVw9UvJNKSFIv4p+17HMLV16Jdh2lDgzDz/CDcH6XTcwRNCVyzYJU9jtcv4XBHKAOqpgSLJKibJSPtHX+p2EKJvRqZMdU1YCtkjRPKLHTTKaWQqYvqywTLC7pbZjd9iSQPRsrmVIUoZksofsl/W8BQDQT5cppZzKcOANNXy+Yhh0Zxycl5S1EqTftl/G5vb3HlDrCbzpqMqgQR3tDdSj7G9YG6U4cUqFVLHaRdQFsybv5s/tgGiK1MxaZ0yWM6CcqkkuAWexf38WiVeKyy5WsIDardLebED1hUiayM5PZbM5Zm1c+UAI6L1Na8w/VS7lCVWJ5kbE/HxJBhOwLMcrjqic7Zk3BvlF7gqc22tBcySqXolQHgw8oqqsNrCn6OEK7LgnQMds26eXjDDBOgdUXaaJWl0kj3GAPpppUuYMqhlu4ZjmYhuQAjSswxVpwGWYg+GYaKSfEWBPEQ5pOg80AmZWzib6JQfasK5bQUjomshlVdTz/4X3fR/jAVarSmYtKSQZYZSh95TdlJ0sB2iOKkjZofVk9BkECzAuAL2B2Djh6xL/ui3/Uz3J3lUqtb3eQ73vfeNK3o1VW6utUBeyqeSW8wzekBBgcwGSFkM4KgFBrFRI+H9LxD9HEucqYE5ULHbA0cd1YHEGxG48IFrMBxUB01SV3NkhMs7fsgDbeK8ausplkVBmqB1ClqI8i5A9ogLnhuHrQlSyD1i1Ba1cy7B32DC3CIMVousDmblLpJCCFWTZieY3v571PD0VmY1qUEoPZOuVQH2W1YceN9dbbRzUTkJmJJY6jdJGqT4fF4DaqxCWkFeWyQSXOg+eUVqR0oM53Qyg6kgAHSw8CzDf3QV0lkKmrl0svVXbWRoEg9n238hE9Rg0unQCAAQwKieY+IEBXabEagLMxYXMQTcF7fuP3fD+sWOnSmYkLSp0qdj86EcIaYbIeUGFmvaI0YOqWorlp7BDzE7clAbEXcDUcwICu4xSGdNRTpPZSM8w8HskeLP6wfVU4RLUlKe6LAeFoZU0iTT5lVM5Etc1WZie3sEpa7FKWBtq+kaVWISgGlSSo/eml/MJB9rwFbwySuYjOmWpifd+bxkE19XMmEFSieF8o8gGH9IyAppOggyUALZSs8AWA8T8B6wMhDqPp8+2HVNLAAYfJgE1bPMyZmO+zu2xA5O8WPo3iCnyZiFAdkgkEgahxw93hFdmSvrFDmfeYYU6ChQWG7Jfl/SA6JIxpae+ELGjqF+HeSx98QT+k1FnyLKkqUW7Ks6Q+pUbACKb0k6Qdb9XJcIYZibFRa45Ae3w1QSZJF9YDrdHhEtKspmoEqWSQlZy/tAHMwZJ08AdotlLLJullJbVJSoacjHETWVFShFOCSkMNLqbu5uLC3kPGLHgfQRebPMmmXb/l971H4wHQKyjF1E5edomopguUnXy4cYU0WHoRlR1k6YD/3J84u19CpoeSJLDlbTye/x4PASKUouH0PL51jUAu3BtokRLAduXz6Rplu7WgNJqXcm/zraB6sLSLNrpuzenrBE5NwNufzz9kZNHEj59sAHJmKBbK58D8fm8VnFprzCCxe5Go9sWiZe5UwsPI/l74r+JYYW7KyCGvbhzBtpAMaOeVSkABgAU2AGh28jAS8OCFKmoSwV+sDWs7KAGhGh4gv9kPWMQpMSlkiVOJTqyEJSfYH+dIQ0+M1MlZE9UwpJ7QKlW4sCWHhp4awHRqCgTJCps0oRMmnMc6gClIskAE/ZS3m8B4yaabKVLUtSn0yA2u4Ylhq3GOYYhXqXM6wOCO61iBwh9gmNiY0uawVsotfkrnwMBbZvSJEiX9XLSlKRYqvpYMB+MVb/fyqmTCFE5FEAIT2W2218zAOPVGdWQd1GvNW/pp6wkcgltWt47QBmOVBmLKvs/Za4aBsOxGZLLAun7puPy8RDCsw7KHTwDjbSFaEdsQDmtxbu5BxcE3HzeMhdUhlN88YyAIo5bE5md9h7fPWGSWcNx/OFKKwOcoKidtPWN1JWCmYo91SSw0HaAPvgCKOnClqVYDMdSBvziHGantGWnQOPMan8ILxGkly5SlZRmNtLudfjCmikEm8BvQ0ZUYtmF9F1KTmIAB4xvg1CAxI8P6RbJKjpoeTabed/lzAR4dgsqQOyHUSCW5atu2sN5Obizv7eFvPzEBSFKKhvpf22hkmYhIzrLJSCpRLBgBmJ9POAgzgTEoJGcglIdiQlhYNfUQxp6tJSplg5HzModhg5zcLcW3jhfSTHlVNUqcFKQ7plgHuouAH2J1PiYUUk5ScwClIBBSvKWcHUEb+EB9HS6qWQlWcZV5Sgu2Zw4KX1flwggKSVFBIzpCVFLhwC7Ejg6T6R801VSshDrUpKQyHJ7IfQcOPnBS8RnEqV10wrKMqrlykNZ+QA9ID6EnT0ZOszpyAjtApy3IDc7sG4mPAkHsl34G5IBvrrePnanrJglqR1ikylEZkuWJFxbiPjE0/E6hU9MwzZhnBsq85ccGL2EB3ycoHMAR2bEvooMWPAsXaF9XLuynuQANLsT7nLcByjilTik/JMHXKUmavNNAJAUu9zxESU+M1CeoPWE9UrNKCi/AEcSmxDeMB26mpQNfn2aaaQFjmBSpySct29Pyt5QyosVl1EhE+WeytILD7JsFJPgpx5RKVgC13gORYt0fEqwFvnSEFTTZfGOs41LSSzcXsfnj6xUMUwmzgcX+EAhw6pCzkX3joefPx4xFUU+Vaf3h74GqpBSYaGRNnyhMCUFydCoFxyeAY1KHHhCOdTssEkC93sBDOfiTTFpPdcAK/hBPhfyjWZLSpaCQ7EwCepmgqJDs9nBeMjKguSeJJ9sZAFoSMxPnw2ESIniYTKGih3ubjT3wFKlKUSFKJAa2j2DPzgqa6VIKUuxIYeH5wG1dJWChBXnBGa4SGYkDQQ2w+jDB4ApZnWLUpiGASxZw0NqW14BxRcDb1hqCGBdyb+6K/KqG0MFJqiogD3mAe06u1q7i9zuAOHzyhT+kOpWaNIQWQpYTNYEEAXGn2SoeuQbwxpU2Fz62f54co3qaQTpa5SxlEwEFTeLK8Qb/wkwHGVZCe0wVxvl5OAH9PSCZgDDrGy7kEu/7J0O+tu9vGVNEUrKVWmS1FBTYAlNgxJ4jdnADPpAkmWolSVOH427W3v22MAXTyrdhlBnffN+0DpwfTS7xCEod0sV/dKjlc65SwfwJ81aRHUSFJygBxsoXBO/8AQ35RIuQbrTcnRI1BPe5WvpxgCKuUCQJrIAZimxIOvYbTmw/i0jdEpknKlLOwOZN0t2iVqZtdLb2gKnpVTJfAA2UdD94Djx5co9WFCaEZVECwS2qdHbwu8BPTS5aSyHmOWLswAuGSQ6i+5A/djWZTjMDMJQQLJBS5A7rfc8SObRBOkmUCxck94XYC4vsSfdGIkFWVahZrvbM2jcX0fSA6B+i+qVnnSsp6sjrHd8hNikn9oMdNUnnHRZdMlnLM2/Ly8YRdCMGMikSpae3M+sUN2IdAPABN24qVDWdVZEkFJPMcfn3QCSsSH31IvaAZygUt4/J9kGVKFMSoHQwpMwh9dPz/ABgEeJUAU7DwgPBq8SQuWpy6sw7Ki1r6A8ofKmBzzhOsBFUltFhQPo8ANJZSC/2io3H7SgLcWGhgRSJgWEpNmLEh8vFuPm4iWtQVTFqFiGt4uov5xrT4gAXUwISoXfdma1/l+MAsWDZ2PiPwjI8mrHF/nwjIBhLBCvT/AEiDpBu9rfn+EByx2j5e4QXk+rUd1dkef5mA9w8dl/vOfW8MpSoGRJADaQRJTvygNguDqHV2+d9ICQOW8GyLBtfCAapnjZ2N/kQSis7RdmSCXfbVuHztClPHltrEONyZi5UxMrVScuouHZTHmkEXYeGsBQ8WxA1E+ZNVczFEjhwSPQAQNKqiR2+0E6HccGPw05QRMpAlRcLzJDdWWSpJ2udRuzX2fWIzKSpwew/2gHA/eBVzOhHhARzakhsoZKg5HHi/m8bqmpA7KRmTdrsL3b87QROkoBIALC6MxzEu2hSwN+R98QppgCVPmG6RqAdc2rDmH8oDWXVv2l3I7IO/N9v6xn0ov1YAyaZXLEcSXfS8bT6dJYJISAdb5SSzsS5f18RG4lJa4OfTQ5iNHCXbT+sBpOqUgZkDtd1zsz6DQ23OvAb6oqD3jdSr3uFMd3843mUyEk5SVpPdGhFtFKZnezDUbh7emnSrKoKKWscwswbLl4vzYPvAfQlHXpnypc1B7MyWlbeLdnyLjyhfPQ5JDMbC44n55wi/R5MmopBLmJKUpWooKgxKFEKuDcB82rejGH02qA0HJvHi4u/zrAK56M3Zf+jc24mE9TN1a/NrHhB9UsB9Dc6jidh6wuCw3l4/PhyEAvmySzmEeNocJP3VB+LFgYezFkOL+nCFWJIdKg+x+dIAaXS9WVjUHKQ/8Q/CB00oKlHghR87QaTmSg8UfyvA6podX7iveIBVOlCMjKhTm0ZAFo7x8vcIPbucz+J/CAd/T3CGLXTyT7/6QB0oO7tEqeEK5+KIlrShV3737I289/6w6TLFmLgsQeR098BiJe8Ty08vWB6moTIR1i9BoNybsBx/AGJKKtTOldbLcAMlafun4pOrwBZn6hm9A8SUgct47mA0EmwD6t87RFgmNSpk5UpKrh8itlt3m+HEA6QFkqsJk1KAianMQLL0Ul+B1A9h3EckXLT1ispKkhagkndINiws5EdW6QTeoppq0quEFtLEhh7THJZdIvKCAW1t6wG0yXozgEnl6cI3VJDaMRprAT3Yu4htheGGcrKlM5XEJAJ9MwgBUSgbkevzaIlS+1luzezhDPG8IVIVlyzk/vIA9GWQd9DCUrY7n1/GAJVLygkbcN/GOq4R0ckyQiYn6xZAImKbcOMo0TawNze5McmKFtoW8298dN6I4nmo5bi6U5Bqe6SB4WaAtIIBPHKwD6nf2331gQ6Xex9/H2wmxDHJcrqxMUQVkja2zn9l7aceEST6tQ7JBF22/rxgDZtOD3reYa9+ELKiWkHQfL8vGIavE8iSpWgd+QiFNUmYErScyVMRf1HiCYAacAVW0N3gedThjE83WzW5wGK1KnAY5Sx5Wt5QCwlg3AqHvgB7q/d+IguqLE+UBBXe8PiIDJEtyfL4xkSUSmeMgJG7fiR8IMqqnqgpW4YJHNvhC+TN7Y8fhAWJ1GZTbB/bACzFlRJJckufOLN0ZxwJT1czQPlPw+fjFXjaWpjAOMfxMz5mbRCbITy3PifwG0a4HiqqaZnF0qBStOxB+IN4XhUYowFmx3HwZXVyrZ++r9n7vnvyDbxVkLKSFJJBBBBGoI0IjIwHnAWjGsbM+jF+0pSUKHMdr0JAI8W2ixU2Hy00+vaFm3ZvDw9DHO6AZpstL2K028/wjpuJhP0SaylA9SUghLM6VD2u1jAVLo/JkKmAzCLlzdt7/H2R2nA0U6EJEsoAIDDNxvyP9I5D0X6NU9RIlKWlYWvKMwUdTNnoJA0slCbfs8zFHlEkA3uBAfT2JS5S0qz5CGOqmtx93nHJuluEU6VLyKQNxcNfZx8ecc9UVAE3tHSMb6HU0mkXMBmGYiQpffDFWSRlcNpmmkt4QBScLSqlK8twEmyW1Ym/hx4Qg6MViZEmozu0pZLCzvYDzIPqYu2BUwTh8tDpUSg5lO51PEuw0YDYcI5djqCionIB7JmZiOJYkemY+2AGxGtVOmKmLZ1HQaAbAcgIsvRrGQZfVTVEFAAQWd06gG4uk28COEVZclQLFJex0OhuPZGmkA06QYr1qsiD9WnT9o8T7h+cZ0exPqlZVE9Wr2K2PnofEHaFOaPFGAsOP4qAMqD2jqeAiu0dUZawrXiOI3ERTFOXjWAstakHtpLpUAQW8D8YXp0V4fERthVSSgyz9m48Dr7W9YhKrK8PiIDFTwgB9yfY0ZAdQq/gIyAnRPDv4wKTHiY9gMjwx7HkBKFRhVGqTHkB68YY1jyAMwq05B4F/YYt2MYgeoIzH7I0AftJ3bgH8YptBMCZiSdA8N6quExOUFIFtVcL6NANOjGILRJkgZQlJ11Nl1CtPFR24RU5SmA8obUM7KgI+osT2itYVfNtny/aP2YEGHj/AL0r++PxgB1rsY6B0pxlSqacAzLQE76NRvb+GKOcODfrZX99P4wyr5pWjJmk7drrST9nbMU/ZG0Bb8DxXLJSAfvDb7ynPoT5+cUnpGXqZh45T/lEMKCvShASpSHBNwtB1fW4hdiaQuaVJIIYFwRw4PrABTkjhsP9IgdRvE05WzEWA1PBuEDE/N4D0mPCY8ePFQGkZGR5AT0S2V42idWivD4iAhGGA9XrHkeRkBNLlxMmniFPh74ITKHyTAedSkfJ/CNhJHD2H8I26oHdXqY96ttFr9CfhAbS6ZO/+k/hGypSBognyb3xEcw+2r+6YjVPWPt/PmIAsUyfugHcO/wjxVKngPnygM1a91P/AHfwjXrz/QD4QBTBChmQFJ5FoZSqimI7jHmPwJhQmYpViSRzBMSdRbX2QFloJMhXdEo8ipj7Q8WOhwKnCAuahKRsVTVh+QA1ihUSLX935xZMDpybqsADqmw9SIBxNwOlWjMhKdLgTVZknmk39IR11DIR3ghP/kJ8dngzGQUBsxbKH+yefk/nFbrUjlpxvAEzV0g+yT4ZviYERKlzVMiUQkakqNvLiYgFIdXHrHkusVLcDKPJV/bAEzcLlD7PtP4wNMw9P3CfBX4xDNxBR1IPkf5o1RWL2A/uj8YDBTIOxHi4jRVINm9YlNTMP3R/CPgI2TMX/wBxA/h//EAIqmHy34xp1HD4fjBZc6zh/dEedW//ADH9BAB/RzGpkGDOq4EnziHOBYgjz/GAFKYyCVoG0ZAapUrYRIBM5eyGIwGr/slV/hp/8kYMGq/7LVf4af8AywC8S5nH2xv9GWd/aYP/ANi1e9NVj/1pw/8AiPRgNSdaSqPjIn/ywCz6PxWj1J90YJQ2IPgkn3w3k4NUD/pKkf8ArTf5IkXR1SXCaOrP/rT2/wBEApRTL2H+QCIFlvtX5QxnYVXL1pKtuH0ae3+iIk9H6v8AsdX/AIaf/JABS1qfUwSkqbve2J/9gVn9jq/8NP8A5IIkdFqw60tSPGnnfywEFHMvc/GLv0ZlBeayiQLdkfgSPGE+HdF5qSCqlqVG2siaB/pi/dG8MmyyU9TMTKWMwGRQKSLFJcWsbcQ3AwFa6VUeRKc24Bu7l0jXwLg84ps2ah9PUmOg9M8LqFKIlyJygGAaWtQc3JDAhtAYq87onOIAFNUgjfqZtz/dgEalOOwpuW0Brnr4w7m9EKwd2nnn/wAMwH/TA56O1osaOpP/AIJp/wDmATGaTr7oxSDun2QyPRys2o6sf+tO/kialwmvl92kq24fRpxHpkgE4l8wPUfCJpcmYe6r0XFhl4fULtMw+qHP6LOI/wBDj2x7P6MTtqSo8pE4c/uwFeMufxP94H3x59cNvd8Icr6NVI0p6sf+Cd/JGHAq0D/h6k+NNN+CYBIZ0z7nsMRzJyt0GHhwer3pKnykTv5IjVg1V/ZKr/Dzv5ICvqPIiMh0rAqs/wDSVX+HnfyRkB//2Q=="/>
          <p:cNvSpPr>
            <a:spLocks noChangeAspect="1" noChangeArrowheads="1"/>
          </p:cNvSpPr>
          <p:nvPr/>
        </p:nvSpPr>
        <p:spPr bwMode="auto">
          <a:xfrm>
            <a:off x="-61913" y="-136525"/>
            <a:ext cx="304801" cy="304800"/>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43" name="מלבן 42"/>
          <p:cNvSpPr/>
          <p:nvPr/>
        </p:nvSpPr>
        <p:spPr>
          <a:xfrm>
            <a:off x="785786" y="4429132"/>
            <a:ext cx="7572428" cy="612155"/>
          </a:xfrm>
          <a:prstGeom prst="rect">
            <a:avLst/>
          </a:prstGeom>
        </p:spPr>
        <p:txBody>
          <a:bodyPr wrap="square">
            <a:spAutoFit/>
          </a:bodyPr>
          <a:lstStyle/>
          <a:p>
            <a:pPr algn="just">
              <a:lnSpc>
                <a:spcPct val="150000"/>
              </a:lnSpc>
            </a:pPr>
            <a:r>
              <a:rPr lang="he-IL" sz="1200" dirty="0" smtClean="0"/>
              <a:t>כמו כן היא מהווה מיזוג בעל משמעות יוצאת מהכלל של מגוון  מגמות התנועה המודרנית באדריכלות ובבינוי ערים בתחילת המאה העשרים. השפעותיה של תנועה זו הותאמו לתנאים הכלכליים והתרבותיים  של המקום, ושולבו במסורות המקומיות".</a:t>
            </a:r>
            <a:endParaRPr lang="he-IL" sz="1200" dirty="0"/>
          </a:p>
        </p:txBody>
      </p:sp>
      <p:sp>
        <p:nvSpPr>
          <p:cNvPr id="44" name="מלבן 43"/>
          <p:cNvSpPr/>
          <p:nvPr/>
        </p:nvSpPr>
        <p:spPr>
          <a:xfrm>
            <a:off x="642910" y="2000240"/>
            <a:ext cx="7643866" cy="1708160"/>
          </a:xfrm>
          <a:prstGeom prst="rect">
            <a:avLst/>
          </a:prstGeom>
        </p:spPr>
        <p:txBody>
          <a:bodyPr wrap="square">
            <a:spAutoFit/>
          </a:bodyPr>
          <a:lstStyle/>
          <a:p>
            <a:pPr>
              <a:lnSpc>
                <a:spcPct val="150000"/>
              </a:lnSpc>
              <a:buFont typeface="Arial" pitchFamily="34" charset="0"/>
              <a:buChar char="•"/>
            </a:pPr>
            <a:r>
              <a:rPr lang="he-IL" sz="1400" b="1" dirty="0" smtClean="0"/>
              <a:t>ביטוי למפגש חשוב של ערכים אנושיים, על-פני טווח זמן או במרחב תרבותי של העולם הקשור להתפתחויות בארכיטקטורה או   בטכנולוגיה,ליצירות אמנות </a:t>
            </a:r>
            <a:r>
              <a:rPr lang="he-IL" sz="1400" b="1" dirty="0" err="1" smtClean="0"/>
              <a:t>מונומנטליות</a:t>
            </a:r>
            <a:r>
              <a:rPr lang="he-IL" sz="1400" b="1" dirty="0" smtClean="0"/>
              <a:t>, לתכנון ערים או לעיצוב.</a:t>
            </a:r>
          </a:p>
          <a:p>
            <a:pPr>
              <a:lnSpc>
                <a:spcPct val="150000"/>
              </a:lnSpc>
              <a:buFont typeface="Arial" pitchFamily="34" charset="0"/>
              <a:buChar char="•"/>
            </a:pPr>
            <a:endParaRPr lang="he-IL" sz="1400" b="1" dirty="0" smtClean="0"/>
          </a:p>
          <a:p>
            <a:pPr>
              <a:lnSpc>
                <a:spcPct val="150000"/>
              </a:lnSpc>
              <a:buFont typeface="Arial" pitchFamily="34" charset="0"/>
              <a:buChar char="•"/>
            </a:pPr>
            <a:r>
              <a:rPr lang="he-IL" sz="1400" b="1" dirty="0" smtClean="0"/>
              <a:t>מהווה </a:t>
            </a:r>
            <a:r>
              <a:rPr lang="he-IL" sz="1400" b="1" dirty="0" smtClean="0"/>
              <a:t>דוגמה יוצאת מן הכלל של סוג בניין, מכלול אדריכלי או טכנולוגי, נוף המייצג שלב(ים</a:t>
            </a:r>
            <a:r>
              <a:rPr lang="he-IL" sz="1400" b="1" dirty="0" smtClean="0"/>
              <a:t>)</a:t>
            </a:r>
          </a:p>
          <a:p>
            <a:pPr>
              <a:lnSpc>
                <a:spcPct val="150000"/>
              </a:lnSpc>
            </a:pPr>
            <a:r>
              <a:rPr lang="he-IL" sz="1400" b="1" dirty="0" smtClean="0"/>
              <a:t>משמעותי(ים</a:t>
            </a:r>
            <a:r>
              <a:rPr lang="he-IL" sz="1400" b="1" dirty="0" smtClean="0"/>
              <a:t>) בהיסטוריה האנושית. </a:t>
            </a:r>
            <a:endParaRPr lang="he-IL" sz="1400" b="1" dirty="0"/>
          </a:p>
        </p:txBody>
      </p:sp>
      <p:sp>
        <p:nvSpPr>
          <p:cNvPr id="45" name="מלבן 44"/>
          <p:cNvSpPr/>
          <p:nvPr/>
        </p:nvSpPr>
        <p:spPr>
          <a:xfrm>
            <a:off x="1071538" y="1214422"/>
            <a:ext cx="7286676" cy="2031325"/>
          </a:xfrm>
          <a:prstGeom prst="rect">
            <a:avLst/>
          </a:prstGeom>
        </p:spPr>
        <p:txBody>
          <a:bodyPr wrap="square">
            <a:spAutoFit/>
          </a:bodyPr>
          <a:lstStyle/>
          <a:p>
            <a:pPr algn="just">
              <a:lnSpc>
                <a:spcPct val="150000"/>
              </a:lnSpc>
            </a:pPr>
            <a:r>
              <a:rPr lang="he-IL" sz="1200" dirty="0" smtClean="0"/>
              <a:t>בשנת 2003 "העיר הלבנה של תל אביב" מוכרזת כאתר מורשת  עולמית על ידי אונסק"ו שטח ההכרזה מוגדר כ"קבוצת מבנים" לפי הקריטריונים הבאים – </a:t>
            </a:r>
          </a:p>
          <a:p>
            <a:pPr>
              <a:lnSpc>
                <a:spcPct val="150000"/>
              </a:lnSpc>
            </a:pPr>
            <a:endParaRPr lang="he-IL" sz="1200" dirty="0" smtClean="0"/>
          </a:p>
          <a:p>
            <a:pPr>
              <a:lnSpc>
                <a:spcPct val="150000"/>
              </a:lnSpc>
            </a:pPr>
            <a:endParaRPr lang="he-IL" sz="1200" dirty="0" smtClean="0"/>
          </a:p>
          <a:p>
            <a:pPr>
              <a:lnSpc>
                <a:spcPct val="150000"/>
              </a:lnSpc>
            </a:pPr>
            <a:endParaRPr lang="he-IL" sz="1200" dirty="0" smtClean="0"/>
          </a:p>
          <a:p>
            <a:pPr>
              <a:lnSpc>
                <a:spcPct val="150000"/>
              </a:lnSpc>
            </a:pPr>
            <a:endParaRPr lang="he-IL" sz="1200" dirty="0" smtClean="0"/>
          </a:p>
          <a:p>
            <a:pPr>
              <a:lnSpc>
                <a:spcPct val="150000"/>
              </a:lnSpc>
            </a:pPr>
            <a:endParaRPr lang="he-IL" sz="1200" dirty="0"/>
          </a:p>
        </p:txBody>
      </p:sp>
      <p:sp>
        <p:nvSpPr>
          <p:cNvPr id="48" name="מלבן 47"/>
          <p:cNvSpPr/>
          <p:nvPr/>
        </p:nvSpPr>
        <p:spPr>
          <a:xfrm>
            <a:off x="928662" y="5072074"/>
            <a:ext cx="7429552" cy="612155"/>
          </a:xfrm>
          <a:prstGeom prst="rect">
            <a:avLst/>
          </a:prstGeom>
        </p:spPr>
        <p:txBody>
          <a:bodyPr wrap="square">
            <a:spAutoFit/>
          </a:bodyPr>
          <a:lstStyle/>
          <a:p>
            <a:pPr algn="just">
              <a:lnSpc>
                <a:spcPct val="150000"/>
              </a:lnSpc>
            </a:pPr>
            <a:r>
              <a:rPr lang="he-IL" sz="1200" dirty="0" smtClean="0"/>
              <a:t>העיר החדשה של תל אביב מהווה דוגמה  יוצאת דופן לתכנון העירוני לאדריכלות של ערים  חדשות שנוסדו בראשית המאה העשרים, שהותאמו לדרישות של קונטקסט גיאוגרפי- תרבותי ייחודי.</a:t>
            </a:r>
            <a:endParaRPr lang="he-IL" sz="1200" dirty="0"/>
          </a:p>
        </p:txBody>
      </p:sp>
      <p:sp>
        <p:nvSpPr>
          <p:cNvPr id="52" name="מלבן 51"/>
          <p:cNvSpPr/>
          <p:nvPr/>
        </p:nvSpPr>
        <p:spPr>
          <a:xfrm>
            <a:off x="539552" y="116632"/>
            <a:ext cx="3960441" cy="369332"/>
          </a:xfrm>
          <a:prstGeom prst="rect">
            <a:avLst/>
          </a:prstGeom>
        </p:spPr>
        <p:txBody>
          <a:bodyPr wrap="square">
            <a:spAutoFit/>
          </a:bodyPr>
          <a:lstStyle/>
          <a:p>
            <a:r>
              <a:rPr lang="he-IL" dirty="0" smtClean="0">
                <a:solidFill>
                  <a:schemeClr val="tx1">
                    <a:lumMod val="50000"/>
                    <a:lumOff val="50000"/>
                  </a:schemeClr>
                </a:solidFill>
              </a:rPr>
              <a:t> </a:t>
            </a:r>
            <a:endParaRPr lang="he-IL" dirty="0">
              <a:solidFill>
                <a:schemeClr val="tx1">
                  <a:lumMod val="50000"/>
                  <a:lumOff val="50000"/>
                </a:schemeClr>
              </a:solidFill>
            </a:endParaRPr>
          </a:p>
        </p:txBody>
      </p:sp>
      <p:sp>
        <p:nvSpPr>
          <p:cNvPr id="18" name="מלבן 17"/>
          <p:cNvSpPr/>
          <p:nvPr/>
        </p:nvSpPr>
        <p:spPr>
          <a:xfrm>
            <a:off x="928662" y="3786190"/>
            <a:ext cx="7429552" cy="612155"/>
          </a:xfrm>
          <a:prstGeom prst="rect">
            <a:avLst/>
          </a:prstGeom>
        </p:spPr>
        <p:txBody>
          <a:bodyPr wrap="square">
            <a:spAutoFit/>
          </a:bodyPr>
          <a:lstStyle/>
          <a:p>
            <a:pPr algn="just">
              <a:lnSpc>
                <a:spcPct val="150000"/>
              </a:lnSpc>
            </a:pPr>
            <a:r>
              <a:rPr lang="he-IL" sz="1200" dirty="0" smtClean="0"/>
              <a:t>ה"עיר </a:t>
            </a:r>
            <a:r>
              <a:rPr lang="he-IL" sz="1200" dirty="0" smtClean="0"/>
              <a:t>הלבנה" של תל אביב  ממוקמת במרכז הכרך, ומשלבת בתוכה מגורים עם  פעילות מסחרית, תרבותית ותיירותית. </a:t>
            </a:r>
            <a:r>
              <a:rPr lang="he-IL" sz="1200" dirty="0" smtClean="0"/>
              <a:t>  עובדה </a:t>
            </a:r>
            <a:r>
              <a:rPr lang="he-IL" sz="1200" dirty="0" smtClean="0"/>
              <a:t>זו היא המבדילה ומייחדת אותה ממרכזים מודרניים אחרים באירופה שמתפקדים בעיקרם כפרברי ערים.</a:t>
            </a:r>
            <a:endParaRPr lang="he-IL" sz="1200" dirty="0"/>
          </a:p>
        </p:txBody>
      </p:sp>
      <p:sp>
        <p:nvSpPr>
          <p:cNvPr id="13" name="מציין מיקום של מספר שקופית 12"/>
          <p:cNvSpPr>
            <a:spLocks noGrp="1"/>
          </p:cNvSpPr>
          <p:nvPr>
            <p:ph type="sldNum" sz="quarter" idx="12"/>
          </p:nvPr>
        </p:nvSpPr>
        <p:spPr/>
        <p:txBody>
          <a:bodyPr/>
          <a:lstStyle/>
          <a:p>
            <a:fld id="{DAF22AC9-109E-4E4D-92F9-530E51D9A3A2}" type="slidenum">
              <a:rPr lang="he-IL" smtClean="0"/>
              <a:pPr/>
              <a:t>7</a:t>
            </a:fld>
            <a:endParaRPr lang="he-IL" dirty="0"/>
          </a:p>
        </p:txBody>
      </p:sp>
      <p:sp>
        <p:nvSpPr>
          <p:cNvPr id="14" name="מציין מיקום של כותרת תחתונה 13"/>
          <p:cNvSpPr>
            <a:spLocks noGrp="1"/>
          </p:cNvSpPr>
          <p:nvPr>
            <p:ph type="ftr" sz="quarter" idx="11"/>
          </p:nvPr>
        </p:nvSpPr>
        <p:spPr/>
        <p:txBody>
          <a:bodyPr/>
          <a:lstStyle/>
          <a:p>
            <a:r>
              <a:rPr lang="he-IL" dirty="0" smtClean="0"/>
              <a:t>בית המרפסות </a:t>
            </a:r>
            <a:endParaRPr lang="he-IL" dirty="0"/>
          </a:p>
        </p:txBody>
      </p:sp>
      <p:sp>
        <p:nvSpPr>
          <p:cNvPr id="12" name="מלבן 11"/>
          <p:cNvSpPr/>
          <p:nvPr/>
        </p:nvSpPr>
        <p:spPr>
          <a:xfrm>
            <a:off x="785786" y="5357826"/>
            <a:ext cx="3571900" cy="369332"/>
          </a:xfrm>
          <a:prstGeom prst="rect">
            <a:avLst/>
          </a:prstGeom>
        </p:spPr>
        <p:txBody>
          <a:bodyPr wrap="square">
            <a:spAutoFit/>
          </a:bodyPr>
          <a:lstStyle/>
          <a:p>
            <a:r>
              <a:rPr lang="en-US" dirty="0" smtClean="0"/>
              <a:t> </a:t>
            </a:r>
            <a:r>
              <a:rPr lang="en-US" sz="1200" dirty="0" smtClean="0"/>
              <a:t>( http://www.shimur.org)</a:t>
            </a:r>
            <a:endParaRPr lang="he-IL"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500826" y="2571744"/>
            <a:ext cx="2071702" cy="276999"/>
          </a:xfrm>
          <a:prstGeom prst="rect">
            <a:avLst/>
          </a:prstGeom>
          <a:noFill/>
        </p:spPr>
        <p:txBody>
          <a:bodyPr wrap="square" rtlCol="1">
            <a:spAutoFit/>
          </a:bodyPr>
          <a:lstStyle/>
          <a:p>
            <a:r>
              <a:rPr lang="en-US" sz="1200" dirty="0" smtClean="0"/>
              <a:t>(http</a:t>
            </a:r>
            <a:r>
              <a:rPr lang="en-US" sz="1200" dirty="0" smtClean="0"/>
              <a:t>//shimir.org.il </a:t>
            </a:r>
            <a:r>
              <a:rPr lang="en-US" sz="1200" dirty="0" smtClean="0"/>
              <a:t>)     </a:t>
            </a:r>
            <a:endParaRPr lang="he-IL" sz="1200" dirty="0"/>
          </a:p>
        </p:txBody>
      </p:sp>
      <p:sp>
        <p:nvSpPr>
          <p:cNvPr id="24630" name="AutoShape 54" descr="data:image/jpeg;base64,/9j/4AAQSkZJRgABAQAAAQABAAD/2wCEAAkGBxQTEhUTExQWFhUXGBgaGRgYFxgaHBwfHRwcHBghHB8fHygiHh0nHB4bITEhJSkrLi4uHh8zODMsNygtLisBCgoKBQUFDgUFDisZExkrKysrKysrKysrKysrKysrKysrKysrKysrKysrKysrKysrKysrKysrKysrKysrKysrK//AABEIAQAAxQMBIgACEQEDEQH/xAAcAAACAgMBAQAAAAAAAAAAAAAEBQMGAAIHAQj/xABIEAABAgQEAgcEBgcFCQEBAAABAhEAAwQhBRIxQVFhBhMiMnGBkaGxwfAUI0JS0eEHM2JygtLxVJKUorIVFjRDRFODhMLiJP/EABQBAQAAAAAAAAAAAAAAAAAAAAD/xAAUEQEAAAAAAAAAAAAAAAAAAAAA/9oADAMBAAIRAxEAPwClSULI7CFK5gFvXeB565qdQUcLN6PDPBcQdWTlvvyi2iklzqealZtkUUnfMASk+L28HEAkoJf0tMvtJRNAUCpQcKHZ2DdoEEtYHMTyLKZ+jadMDoqELVwUlSR7Mw9kVvFaaZJyGVnQgp7wcBSgS7HQkW00aOh9Cuk7y0Gcq5GXrCbEixz8Cdc2l7trAc4k002lXOExKk5OwsW1LMOCgQeYYvHSOhWJYdVy+rm0lPLmPl/VywlRt3S3ZJt2SfAmJZ3R819XVy6gLRLR1WSYlu0SgMbguw9+sUUYauiq5tLMvZwWsoC6SORST5gjaAe9KOho+lVFLQyyVmVLnFBIASnNdKCo7qAIB8NBFa6JYhOkTFpQtcuYL7guCygoHW7WI2Nov3R7pEunW6kia6UpJP6zKl2CVbgOWSrjqID6dUMicpOI0ikuCE1KNFJzdlK1J2uwJ0Ni9iSDXo50zRLzpqpSEiaoqmTUJACiQEkzE+AAJHpCyf0eBmk4UUTZM91JZQySVgssE6pToQNbEDaKpNwqtrf1FPMMl7EBkqPF1M44Qvn01RTSSFFcpXXFJR3VAhNy+odwLcIC7VH6LlSUGqqapJTL+smgIUp0p7Uxi7ksD9mEuN9GqukWqtQjNTqWtaSgkgS1KKkhYZ0jKRyHpB2CdK6qbIKFTTMBdC0zAlYIIa73Yi2vGHlX+kqbTywFyZS3DJSCpDtb9phptAVrFK7JLSZJKlzmCAHJuAXbixFuJERU3QipEtaZw6ubPyCQlUwOtecKWFB9RLCje411hnhvTajpZvXSqTtTbj6x+pSScyUDJ2RncsPAWCRD7FelS5q5Ez6OgGUozJaipSh2kKQ9mcFKj7ICtUmAVmHOamUVU5BdctQUEKY5SWulL2NgLvtDzoj0KRUKVXVoHVK/VS1Hs5RYKX+ydQnQu51aFHSX9JVWmYJaVIAT3wEWLju3JItdxyit43jVV9KUpa1OnLlRmJQEsCkAWGh1AGsB1inxOTRzKjqVGamYZfVSk2lykpQE5U7JS7lkjeOd410vqKysEozMslUxMoJSBlDqCSviS5cE7N5kJxhBplzkAhbM24U1tNbkNxEXLoR0FkUlOJ1WlBnKAUTMZpQ2AewVuTxttAUPo/8Ao1q6gFbolpCiApSi6iCxKWBLONbQ4q+j66Jco1q5c2WlQmAIWcy8gJSFAgMnOEuq4IBBc6vJPSc0tMimlKMwywoKnr3DkuAd2IufSOcYXMnVdSpcwzFomFXWB1FgQQHbQCwflAF4t02XVzM05JAD5QkulI5A+06mNZ85KpKzLOY5S2V3dmZtXctF36Lfo/phIMyf9atRVlDqSkAKKQ7M6uN+Q5oseTSU08JlZETUEHvEBJBcOCWPgfZuG0+UmklIkuDMy9oPudSfN/dpFfrAVXO5hd9EnVdSvKCpZJJezBNnL6fiWhnMwafKF1pUOBJ9hb8oCv16O03KPIYZWJKhc2bw/Mn0jIAauoTTTgPsliDxBsfMXB8ItNFNBQqUskJWkpzjVD2fmPdAOPyutlA/aSHHvPrGtCvMhJ0cCA6RhSJf0X6EsFcsobM7uDcLfi/aBG8UnA6Uypk+lXqhbjmCD7GAMZQ16pJCn7HA7b2fTwhnidTLmzpdUhScqkFCyDZ03S/kFA+AgGmD4zNpQAR1kmzJftJH7B4fsm37rwR02lSauTLq5BBmSFh+ORVpiVDUEPnY8FNq8V1WFV9Wn6iWqXLP21EIUrwcuB7fdCSkpKjD586XMSpIMsmYzEFN2PBaTcNzO4gC6iVV1DopJMxQFlTUgs41CVFh4l/CElLT1FFOmdYhSFoRmUDYsTYvd3L3uCM3CL/0V6dImuhSTLyAAEXDad17N4qgvHUmrqqdKpfWyFIndYpJIFmypzA/ebdw6tIBf0R/SZOW6KhCFkNdPYUU6X1BI8ExY8Kq6SdU1E6fMQUzkykolT0gBOVJz950dq2hOkUXpn0VTQzZdRI/ULYKS5JQTbU3KX43BsdoExDEhKl5tVGyU8Tz5D4wFg6T9ExQzfpEi9LNsoO/Vq1TfdJuAeJbcRmG/o2n1hNRVLMgKHYl5XWB9nMHZPFrlydIpOC4nUImTFhSichWplFHcuCMvPhFh6N9N6xajLXUKzXUknKXG4uDpANJH6Ok1OeVLnhKqMmQomUWWokzn71g00Df2AlYqlqKB5FQk9hKlSSm6VjcJLXIURbW/hDv/eeplCYsTQkE51nqpQzEJAcnLc5UgPyEV1X6QKqeSJjLSl5kvsIBSUAkEltd3GnN4C3dDf0by8hnV6c82Y5MskgS3v2iDdfmw9sNsCqaanlzhU9SZip80dkdYVISopkuznuAaxy+g6Vzpy+rqpqlhR7BJsknQNo2z+sG4tVGVLUsFmsB+0bD018oBhi/SLDxUGZTSMi5SsywSEy5hR2ktLDgqSvQgpLjQiFSOnc2oUBVtrZaXCU+KdBwzDk41MTYb0JmSKf6dUFKUBKiqWoHMUrGQk8Cyny8PSL7hvQLDjTywZZWShKisrWFFw7liB5M0BR8WlqVJKJbrXMUmWgDcrLe546f0fwSTh9GJJIuPrV6ZlGxudtgOAG8U1UqmoFCdLWZ0qSFLQkqByqYoSM4DEdosGJBa/BVS9OTVKAqOwTZIdpezAcC+6n8doBqjEDIp00lOtRQjMOuLhasyir+EXZ9Wbu6RR8G6OzMQnzCgpSgKAKlOwBLJbiWDtyPJ7HjqyhCyLqZhbUmyQPNod4floadEhJGZPamHitu15DTwAgFmDzEyVVko/rE5UEgakKU3kdR+UV3pFiuVJa6na+n9dbQxxCuzKWUNmWXUtmKrMOeln90VfFJZmTESk8HPn+Q9sAH9LK9WDRkN59GhDJA034xkBmG4qlahLYi1iW9LRPTUy0/VoRcEgE90Byz+W0B1OElKkrlaE+hDt7oOT0lTLUUKSogWIDMNjl/OA8qeik1QdSwpWwc+yzCNcBr/oqSZqbJV2XTm7QezHw12vvFpRMBDpuGt8H+fyVSKWVUrmImEslZdrMSTxB2eAsPRjpUJgzJJTchSFEX8Dz53F9YP6Q1SampkSlIVkXKXnUA1hqHvsR6xQKSlNLUmUS8uYDlOxZyPPUecWSmxBcs2OYAaKfTkdRABdK+jAw+dKnSnNPMORTlyknY8tx4RNT1C0qeWtSTbQt6jfzeHlRicmqlKp5xSlMwBIBYEK2IOhI18orIw+dMHVvkbszF8w4UEczq9mBG5gJ6jprLV/8Ayz09YFOhS0kAB7NuCeYyjSJui8imlzQqaUTZwT2UzbMAdQCMr7k39kSV/wCjqnFIZqFrzoYl8rKFswYDsnVi5hBifRGqkIFellIJzhiSpKTpnBHdazuebQHQ8YmKqV02WQlSOtyzS1hKKSVh+Fhy04216S9ApMwddRhMioQykgWlqI0Ch9l9HHm8Vign5wmYgkBQBcWI5PxgHHuk9UlQlSJ010MVqC1HnluWYb+nFwaUuCzcRIkp+qlBlT1EXSQWEscV5gom9sqSdQC66SdFKelpkqpqdSpoUiWS5JUJhCVE7bvYBm2EU2t6XV0rqjLUpGcCarfO5KbuHY5eL6XtFzoMWXVSUTUzZgfUBaxlI7wLEX/KAaYn0QoZ0kJNOhCUhgtAyEDjm+1/E8VTDsOp6eeZlXPSqVTspBbMVqNkFaQ5zIANmuopPKAOmU6ZMyUkvPMmzdQXUQnhe/aL+QVxgWX0PrVol0kwlCs5IQshsgSO04dwLgBzuwgLxjfSKXPQpCECbLWCklfdUCL2BcgjmIrnSfpDNEhRMxtEoQjsJD6WGrBzd9IHqOjtTh3fImUz3Wlz1Z4kFilPHUbvsTujuGCoqUzJl5dOy2Oi5irIF/ugZj+8jjAJaPoLOkyetqGEuYkAoBOdJJBSSlrG3PWOgTuh1BLkBCpIVa6iVZjbVwWHhAPSnFZU1C5M4qynL2QWVYhQNtLgawgxvpZMUhRByoSNE948A+g4W04wENdSpkzEALK0JOcJN1pKbpBOhAVlLm4beK3VdJ+tWQtJCXsRfzO77wFQCfMzKJUUKzZjdu0+mwuYseA4DKEorWM5U+rhrlmY8oAOWpxmBcbERpglGVLmTdyopT4Cx9sN52AhLqlApB1SS6bC7k6EWD+A8FOK4sKaWiTJZSi5mKI47JG13udeAgNMSSARmN72DFtBf0jIWKr0KuoFJ5h/QxkA5rJoRLCi7A7ecTYh0cTMSpSQAsJza6mxO3ONpKkqGVQBTY8Wa4tveH+GL3Bs3vP4iArOBTyqUNlIOXy28eHlDimmpBcslR1tY7OeBaBF03U1KmHYnJzpH7QLKA9X84hr8RTLZwVTD3UD3k7D3+4GWOU3WSQoB1yjnTza5A8Q/sgatJACUJzrUOwke88Ej8oU0HSCfLmETuyg/YIZIu7jfxvo8W3o/ilLKWUFYTMUAnKohTgaBwRla5uzniTAUvEsAq5bT5lyCNCDlewsNBEk7pGtExKcrJBGffUOcvAb8+UdC6TKUqRMmNmBQT2dDqxF9WEJZeCyZ9MkKl5ZikvmNiCWPaHIECAz/bRVKXImOZS0qS6VMWUNQT6jXaxizUHSOnKEyXypCAgBehAADHNY21veOd4alSCZC+/LLeKTdJHtHlGlcubPUaemQoqHfUNuQO1tTAWIYIuXNVJkFPVzCVy1d5MsHvgl9EntDi4EX/o1hVNTS+qlMVEdtamKlnfMd+LaRxeRMqaWUuT1bTAoIS75kuCSwbtbMee8HYBi0wvKmLWmakalSnUB/wDQ+dIDqnR2hSTUiZISkJmrlozJSQqUGKco2R2tPkVzGMHRRzFzactIW3Wy9erJ0Un9k90jZxsLKV4pNQhRM9YCRc5iwA83isUvSKpXOJKphlTCElJWbjS53LeUB0zohSS5Gaqnfr5odzfq5f2EDgWyueL8I2r8Tlqq0TzPCUy5S05AMxUVMxs5DdrbhzjlsnGKkLM2YlSpJLFJcgAX7JOihfx32Z+mckpzIYpI7JHrAMekfTvKCMh7zaMTxLH19kVGs6RLlpSilVkBOcsOQSz66ACzMAInosEVWzVzVHLJSSlJ4ka5Rvf4QbheGy5dT1agFCWkkZm+0UqS43sYADDqzriSpxMFyk6+IO49sS4jSqmmVTpDFaiVFtEpFyfUeYi1Yhg8qYAtCck1NwpAAa13GhHLhClK5dMVzp6r9mWAO0W7xbxJ3ayfGAZTaFIkiRKt2SlPi1ifNohpR1ElMqYQqYkMQnQKJcuw5tEc7F+tSDJ7KLjMC6jyJ2ttrCusqurlqWPsjs/vGyfaRALMX6Q1EyepEtZ6tNgkC1tS2938gIyVhGealay5yZiDo7CzjQe7nDLAcN6iUCR9YtsxO3L3RLh9MtU6cojspS4J566m2hfxEANiFAhJAISPnlGQRiM1Lg8eJDbacfKMgBcMIWEkbge0RrVdI0SVNKBWoWJDADk7F/IRDIQpAyaJL9ofdN2SfNvAQ2pqCXlOVCG4NAQ4fiwqgk5UomSyS32SCFB/8z23A4iLVh+Cy0ozpAWosVLPaJPpYDSzDlFFnYUULWJJKVHusWIcJJjTBKydRVDTFKAWzqcnwPlvy8ICz4xJQUpmKAcTCXO3ZOr+EVzE+iqkAzpSiVDt5WZn7Qbw+EWatQmehUqYLEu6bGyn8txZrEwypVKCuyHYAWbwdvnWATYNWLmShMlqKcw7SXsVOyrGxu5uNDBVZjeSXmmJTlSwJAysNg172sBAyacU0+Z1ZAlrBmpfRJBAmJ9xF+PCMm9HplcrrpxMuRcypf2iDoVcCeegYQAi6yTVqTMlryFig5xoNQSzux0vudNn2G9VISEIIICr5SCSWuSeJd7xUKno4ZfWCUsupIy3be7+QgShkLpZiUzf1U0sVbA6A+uvLygLyiYs1qJhSQhMs9vm5DMeSn9Y1x/DUzfr0KCahDKSTovUFK+RFuULpctQLZiPW235QgxLpHO6xpKlKSg9pTO7cOA8LwDmgwz6XMCFOmSO1MGhO4Ry4k7MOMWjpClKaOZKlS+yhilKRd08Obp11N4oNT0hnysokhQKsq1OEl3A5bjeLFh+LLnS0rStV7EdlwRqDYQDvDlkU8pCpbpMtLoIBvqXBcbk33eEOJ9HzLmGXIKkylns5v8AllXe/h1UOBBG4iLHcYXJlv1iytRZAzG5422H4cYR4fS1bKzv20qUCu/a21Nvy0gLqKunlyxKlzBllgJyoGbQvdty73O8KRUo6xS5cola0pDngH4W34bDgIr0no7VSfrAylM60P5kHn4RYE1yOo61LsAcwNiCNQeYNvSAS4/jdRnTIlLUF2K8lvBNrszODygOdhs2eJfWFi5zBvEvzJHvh3gWG9Wlc2Z+uX2jyc6esS9Wvr3AGTK/E5tPaIBPT4YuQc0lT6ZkGwUOHI8DtDAS0zShxZyspI+7ZKVfxKdtwmJMWmCQgzJlrsEv2lHh6XcwprccBkKMgKCiyVKIDpF9wdWsDt5CAsExLDMdDo+p4xBOnsnLoDt+P4RWMOpamUkKT3dchNvTY+F4afSwpJWbEd5J1HzxgK70gnGZNIAJCLeZ1Pw8oyHeFU4CMyh25hzK310Hx84yAWDGVywE5QVMLkljwt+cWfDqtK0pWmz6g6cw+3n6wilUiZktNrlIY+USYDMKFqkq8R+Xl7oBzORNTPQsI+rUCCpwQ4B0Oh1GjwZidCmfKykMr7J4H4jS0LzMKbiz68+D8Y3ONISn63sgbi/+U7+BEBLgq1qQynC0OlY4FLD2hj5wJX4vOUoopEqUQwWsBwCNhs4tfR3hpTyxMOaSu00DMUlmy7trmKTl5MDe8PqKhEpIQlIAS3ZG3G0BS8O6RfVqRWpUVSjmzZO0XtlLNe9rgEa6Xs3R7pVJqgoJSqWtIYJJzOl9RwJLPwtq8RYpRS1VKZKgDnTcaFTEv7BAGMdHhIUKinBBR2lIeygNW3doBhiOHLK0LSolKQoFIuCDo97NeBq+j61BlqSSkjlZhdrbF/l4lmYrLVLC0lTsCCbAhtztFWrayqqX6kKTLBdwcpU2+xbl8gG9HSzZwFOkkL0WsW7NhmHNYKfBzwiz01AimlmUmWkB9dXHN9fm0UyfjlcJKAhDLUMhUkOrsM3ZIZJu78dAIbYJ0jmTk5VkiajvOBe/eFnHAj01gGPRwBRmkoYhXV9pnOUjQ7h35WgSswnqVqmyuyhVpiHtyWnkCzjgTq0aLxFSAVFQCU3Uco0GmnOFMrpNPUsL6l5HdAysb75uN/D3wDOioQub18wFgSmUDs3eV4lVvAA7wyr6aatH1IdQKbkEhnY+wn2xWKjHqsTiqTLKZMvs5BcKAOqiN+DWFtbu+ppv0iUJqVkhRYgnQ7gjiPaG4wFilhASoqUgKbdQ4jVidGMVNfULKpiJiepBClkF+4bEjj3dbqYAcwcalTJqhSSQyiM007BJbKD46tvbiYindFU05WFK6wFAGjMSynHpAMMM6TyJ6ykpUkksnOQyr200URs+tgTDKZWHTspGgYAW57wtm9GZAQlOUi3ee/jE8mYZcpaVdqcA0tX3yWTLJ5hRAV5HewV2bTmrnly0mUcuup3bxO/BoJraNErsJAGY6Pq2mupvFiwvChKlBH2Ublrnck6B/GBa6TJWpKlkqUkkgJ0cjdRt6BWgvACrQSLXfYeNojxDDklJzKYszAOSHuDsN9SD7YnxLEzKlKUGSACABqSdATrwdm8Ip+FS5x7QzZCp1FyxfU+J46wE2KY0oTCEAZRZzud+TfO8ZEYwpJJ4Bm9sZAP8Hok5UplrGmirbPv4mPMVw9UvJNKSFIv4p+17HMLV16Jdh2lDgzDz/CDcH6XTcwRNCVyzYJU9jtcv4XBHKAOqpgSLJKibJSPtHX+p2EKJvRqZMdU1YCtkjRPKLHTTKaWQqYvqywTLC7pbZjd9iSQPRsrmVIUoZksofsl/W8BQDQT5cppZzKcOANNXy+Yhh0Zxycl5S1EqTftl/G5vb3HlDrCbzpqMqgQR3tDdSj7G9YG6U4cUqFVLHaRdQFsybv5s/tgGiK1MxaZ0yWM6CcqkkuAWexf38WiVeKyy5WsIDardLebED1hUiayM5PZbM5Zm1c+UAI6L1Na8w/VS7lCVWJ5kbE/HxJBhOwLMcrjqic7Zk3BvlF7gqc22tBcySqXolQHgw8oqqsNrCn6OEK7LgnQMds26eXjDDBOgdUXaaJWl0kj3GAPpppUuYMqhlu4ZjmYhuQAjSswxVpwGWYg+GYaKSfEWBPEQ5pOg80AmZWzib6JQfasK5bQUjomshlVdTz/4X3fR/jAVarSmYtKSQZYZSh95TdlJ0sB2iOKkjZofVk9BkECzAuAL2B2Djh6xL/ui3/Uz3J3lUqtb3eQ73vfeNK3o1VW6utUBeyqeSW8wzekBBgcwGSFkM4KgFBrFRI+H9LxD9HEucqYE5ULHbA0cd1YHEGxG48IFrMBxUB01SV3NkhMs7fsgDbeK8ausplkVBmqB1ClqI8i5A9ogLnhuHrQlSyD1i1Ba1cy7B32DC3CIMVousDmblLpJCCFWTZieY3v571PD0VmY1qUEoPZOuVQH2W1YceN9dbbRzUTkJmJJY6jdJGqT4fF4DaqxCWkFeWyQSXOg+eUVqR0oM53Qyg6kgAHSw8CzDf3QV0lkKmrl0svVXbWRoEg9n238hE9Rg0unQCAAQwKieY+IEBXabEagLMxYXMQTcF7fuP3fD+sWOnSmYkLSp0qdj86EcIaYbIeUGFmvaI0YOqWorlp7BDzE7clAbEXcDUcwICu4xSGdNRTpPZSM8w8HskeLP6wfVU4RLUlKe6LAeFoZU0iTT5lVM5Etc1WZie3sEpa7FKWBtq+kaVWISgGlSSo/eml/MJB9rwFbwySuYjOmWpifd+bxkE19XMmEFSieF8o8gGH9IyAppOggyUALZSs8AWA8T8B6wMhDqPp8+2HVNLAAYfJgE1bPMyZmO+zu2xA5O8WPo3iCnyZiFAdkgkEgahxw93hFdmSvrFDmfeYYU6ChQWG7Jfl/SA6JIxpae+ELGjqF+HeSx98QT+k1FnyLKkqUW7Ks6Q+pUbACKb0k6Qdb9XJcIYZibFRa45Ae3w1QSZJF9YDrdHhEtKspmoEqWSQlZy/tAHMwZJ08AdotlLLJullJbVJSoacjHETWVFShFOCSkMNLqbu5uLC3kPGLHgfQRebPMmmXb/l971H4wHQKyjF1E5edomopguUnXy4cYU0WHoRlR1k6YD/3J84u19CpoeSJLDlbTye/x4PASKUouH0PL51jUAu3BtokRLAduXz6Rplu7WgNJqXcm/zraB6sLSLNrpuzenrBE5NwNufzz9kZNHEj59sAHJmKBbK58D8fm8VnFprzCCxe5Go9sWiZe5UwsPI/l74r+JYYW7KyCGvbhzBtpAMaOeVSkABgAU2AGh28jAS8OCFKmoSwV+sDWs7KAGhGh4gv9kPWMQpMSlkiVOJTqyEJSfYH+dIQ0+M1MlZE9UwpJ7QKlW4sCWHhp4awHRqCgTJCps0oRMmnMc6gClIskAE/ZS3m8B4yaabKVLUtSn0yA2u4Ylhq3GOYYhXqXM6wOCO61iBwh9gmNiY0uawVsotfkrnwMBbZvSJEiX9XLSlKRYqvpYMB+MVb/fyqmTCFE5FEAIT2W2218zAOPVGdWQd1GvNW/pp6wkcgltWt47QBmOVBmLKvs/Za4aBsOxGZLLAun7puPy8RDCsw7KHTwDjbSFaEdsQDmtxbu5BxcE3HzeMhdUhlN88YyAIo5bE5md9h7fPWGSWcNx/OFKKwOcoKidtPWN1JWCmYo91SSw0HaAPvgCKOnClqVYDMdSBvziHGantGWnQOPMan8ILxGkly5SlZRmNtLudfjCmikEm8BvQ0ZUYtmF9F1KTmIAB4xvg1CAxI8P6RbJKjpoeTabed/lzAR4dgsqQOyHUSCW5atu2sN5Obizv7eFvPzEBSFKKhvpf22hkmYhIzrLJSCpRLBgBmJ9POAgzgTEoJGcglIdiQlhYNfUQxp6tJSplg5HzModhg5zcLcW3jhfSTHlVNUqcFKQ7plgHuouAH2J1PiYUUk5ScwClIBBSvKWcHUEb+EB9HS6qWQlWcZV5Sgu2Zw4KX1flwggKSVFBIzpCVFLhwC7Ejg6T6R801VSshDrUpKQyHJ7IfQcOPnBS8RnEqV10wrKMqrlykNZ+QA9ID6EnT0ZOszpyAjtApy3IDc7sG4mPAkHsl34G5IBvrrePnanrJglqR1ikylEZkuWJFxbiPjE0/E6hU9MwzZhnBsq85ccGL2EB3ycoHMAR2bEvooMWPAsXaF9XLuynuQANLsT7nLcByjilTik/JMHXKUmavNNAJAUu9zxESU+M1CeoPWE9UrNKCi/AEcSmxDeMB26mpQNfn2aaaQFjmBSpySct29Pyt5QyosVl1EhE+WeytILD7JsFJPgpx5RKVgC13gORYt0fEqwFvnSEFTTZfGOs41LSSzcXsfnj6xUMUwmzgcX+EAhw6pCzkX3joefPx4xFUU+Vaf3h74GqpBSYaGRNnyhMCUFydCoFxyeAY1KHHhCOdTssEkC93sBDOfiTTFpPdcAK/hBPhfyjWZLSpaCQ7EwCepmgqJDs9nBeMjKguSeJJ9sZAFoSMxPnw2ESIniYTKGih3ubjT3wFKlKUSFKJAa2j2DPzgqa6VIKUuxIYeH5wG1dJWChBXnBGa4SGYkDQQ2w+jDB4ApZnWLUpiGASxZw0NqW14BxRcDb1hqCGBdyb+6K/KqG0MFJqiogD3mAe06u1q7i9zuAOHzyhT+kOpWaNIQWQpYTNYEEAXGn2SoeuQbwxpU2Fz62f54co3qaQTpa5SxlEwEFTeLK8Qb/wkwHGVZCe0wVxvl5OAH9PSCZgDDrGy7kEu/7J0O+tu9vGVNEUrKVWmS1FBTYAlNgxJ4jdnADPpAkmWolSVOH427W3v22MAXTyrdhlBnffN+0DpwfTS7xCEod0sV/dKjlc65SwfwJ81aRHUSFJygBxsoXBO/8AQ35RIuQbrTcnRI1BPe5WvpxgCKuUCQJrIAZimxIOvYbTmw/i0jdEpknKlLOwOZN0t2iVqZtdLb2gKnpVTJfAA2UdD94Djx5co9WFCaEZVECwS2qdHbwu8BPTS5aSyHmOWLswAuGSQ6i+5A/djWZTjMDMJQQLJBS5A7rfc8SObRBOkmUCxck94XYC4vsSfdGIkFWVahZrvbM2jcX0fSA6B+i+qVnnSsp6sjrHd8hNikn9oMdNUnnHRZdMlnLM2/Ly8YRdCMGMikSpae3M+sUN2IdAPABN24qVDWdVZEkFJPMcfn3QCSsSH31IvaAZygUt4/J9kGVKFMSoHQwpMwh9dPz/ABgEeJUAU7DwgPBq8SQuWpy6sw7Ki1r6A8ofKmBzzhOsBFUltFhQPo8ANJZSC/2io3H7SgLcWGhgRSJgWEpNmLEh8vFuPm4iWtQVTFqFiGt4uov5xrT4gAXUwISoXfdma1/l+MAsWDZ2PiPwjI8mrHF/nwjIBhLBCvT/AEiDpBu9rfn+EByx2j5e4QXk+rUd1dkef5mA9w8dl/vOfW8MpSoGRJADaQRJTvygNguDqHV2+d9ICQOW8GyLBtfCAapnjZ2N/kQSis7RdmSCXfbVuHztClPHltrEONyZi5UxMrVScuouHZTHmkEXYeGsBQ8WxA1E+ZNVczFEjhwSPQAQNKqiR2+0E6HccGPw05QRMpAlRcLzJDdWWSpJ2udRuzX2fWIzKSpwew/2gHA/eBVzOhHhARzakhsoZKg5HHi/m8bqmpA7KRmTdrsL3b87QROkoBIALC6MxzEu2hSwN+R98QppgCVPmG6RqAdc2rDmH8oDWXVv2l3I7IO/N9v6xn0ov1YAyaZXLEcSXfS8bT6dJYJISAdb5SSzsS5f18RG4lJa4OfTQ5iNHCXbT+sBpOqUgZkDtd1zsz6DQ23OvAb6oqD3jdSr3uFMd3843mUyEk5SVpPdGhFtFKZnezDUbh7emnSrKoKKWscwswbLl4vzYPvAfQlHXpnypc1B7MyWlbeLdnyLjyhfPQ5JDMbC44n55wi/R5MmopBLmJKUpWooKgxKFEKuDcB82rejGH02qA0HJvHi4u/zrAK56M3Zf+jc24mE9TN1a/NrHhB9UsB9Dc6jidh6wuCw3l4/PhyEAvmySzmEeNocJP3VB+LFgYezFkOL+nCFWJIdKg+x+dIAaXS9WVjUHKQ/8Q/CB00oKlHghR87QaTmSg8UfyvA6podX7iveIBVOlCMjKhTm0ZAFo7x8vcIPbucz+J/CAd/T3CGLXTyT7/6QB0oO7tEqeEK5+KIlrShV3737I289/6w6TLFmLgsQeR098BiJe8Ty08vWB6moTIR1i9BoNybsBx/AGJKKtTOldbLcAMlafun4pOrwBZn6hm9A8SUgct47mA0EmwD6t87RFgmNSpk5UpKrh8itlt3m+HEA6QFkqsJk1KAianMQLL0Ul+B1A9h3EckXLT1ispKkhagkndINiws5EdW6QTeoppq0quEFtLEhh7THJZdIvKCAW1t6wG0yXozgEnl6cI3VJDaMRprAT3Yu4htheGGcrKlM5XEJAJ9MwgBUSgbkevzaIlS+1luzezhDPG8IVIVlyzk/vIA9GWQd9DCUrY7n1/GAJVLygkbcN/GOq4R0ckyQiYn6xZAImKbcOMo0TawNze5McmKFtoW8298dN6I4nmo5bi6U5Bqe6SB4WaAtIIBPHKwD6nf2331gQ6Xex9/H2wmxDHJcrqxMUQVkja2zn9l7aceEST6tQ7JBF22/rxgDZtOD3reYa9+ELKiWkHQfL8vGIavE8iSpWgd+QiFNUmYErScyVMRf1HiCYAacAVW0N3gedThjE83WzW5wGK1KnAY5Sx5Wt5QCwlg3AqHvgB7q/d+IguqLE+UBBXe8PiIDJEtyfL4xkSUSmeMgJG7fiR8IMqqnqgpW4YJHNvhC+TN7Y8fhAWJ1GZTbB/bACzFlRJJckufOLN0ZxwJT1czQPlPw+fjFXjaWpjAOMfxMz5mbRCbITy3PifwG0a4HiqqaZnF0qBStOxB+IN4XhUYowFmx3HwZXVyrZ++r9n7vnvyDbxVkLKSFJJBBBBGoI0IjIwHnAWjGsbM+jF+0pSUKHMdr0JAI8W2ixU2Hy00+vaFm3ZvDw9DHO6AZpstL2K028/wjpuJhP0SaylA9SUghLM6VD2u1jAVLo/JkKmAzCLlzdt7/H2R2nA0U6EJEsoAIDDNxvyP9I5D0X6NU9RIlKWlYWvKMwUdTNnoJA0slCbfs8zFHlEkA3uBAfT2JS5S0qz5CGOqmtx93nHJuluEU6VLyKQNxcNfZx8ecc9UVAE3tHSMb6HU0mkXMBmGYiQpffDFWSRlcNpmmkt4QBScLSqlK8twEmyW1Ym/hx4Qg6MViZEmozu0pZLCzvYDzIPqYu2BUwTh8tDpUSg5lO51PEuw0YDYcI5djqCionIB7JmZiOJYkemY+2AGxGtVOmKmLZ1HQaAbAcgIsvRrGQZfVTVEFAAQWd06gG4uk28COEVZclQLFJex0OhuPZGmkA06QYr1qsiD9WnT9o8T7h+cZ0exPqlZVE9Wr2K2PnofEHaFOaPFGAsOP4qAMqD2jqeAiu0dUZawrXiOI3ERTFOXjWAstakHtpLpUAQW8D8YXp0V4fERthVSSgyz9m48Dr7W9YhKrK8PiIDFTwgB9yfY0ZAdQq/gIyAnRPDv4wKTHiY9gMjwx7HkBKFRhVGqTHkB68YY1jyAMwq05B4F/YYt2MYgeoIzH7I0AftJ3bgH8YptBMCZiSdA8N6quExOUFIFtVcL6NANOjGILRJkgZQlJ11Nl1CtPFR24RU5SmA8obUM7KgI+osT2itYVfNtny/aP2YEGHj/AL0r++PxgB1rsY6B0pxlSqacAzLQE76NRvb+GKOcODfrZX99P4wyr5pWjJmk7drrST9nbMU/ZG0Bb8DxXLJSAfvDb7ynPoT5+cUnpGXqZh45T/lEMKCvShASpSHBNwtB1fW4hdiaQuaVJIIYFwRw4PrABTkjhsP9IgdRvE05WzEWA1PBuEDE/N4D0mPCY8ePFQGkZGR5AT0S2V42idWivD4iAhGGA9XrHkeRkBNLlxMmniFPh74ITKHyTAedSkfJ/CNhJHD2H8I26oHdXqY96ttFr9CfhAbS6ZO/+k/hGypSBognyb3xEcw+2r+6YjVPWPt/PmIAsUyfugHcO/wjxVKngPnygM1a91P/AHfwjXrz/QD4QBTBChmQFJ5FoZSqimI7jHmPwJhQmYpViSRzBMSdRbX2QFloJMhXdEo8ipj7Q8WOhwKnCAuahKRsVTVh+QA1ihUSLX935xZMDpybqsADqmw9SIBxNwOlWjMhKdLgTVZknmk39IR11DIR3ghP/kJ8dngzGQUBsxbKH+yefk/nFbrUjlpxvAEzV0g+yT4ZviYERKlzVMiUQkakqNvLiYgFIdXHrHkusVLcDKPJV/bAEzcLlD7PtP4wNMw9P3CfBX4xDNxBR1IPkf5o1RWL2A/uj8YDBTIOxHi4jRVINm9YlNTMP3R/CPgI2TMX/wBxA/h//EAIqmHy34xp1HD4fjBZc6zh/dEedW//ADH9BAB/RzGpkGDOq4EnziHOBYgjz/GAFKYyCVoG0ZAapUrYRIBM5eyGIwGr/slV/hp/8kYMGq/7LVf4af8AywC8S5nH2xv9GWd/aYP/ANi1e9NVj/1pw/8AiPRgNSdaSqPjIn/ywCz6PxWj1J90YJQ2IPgkn3w3k4NUD/pKkf8ArTf5IkXR1SXCaOrP/rT2/wBEApRTL2H+QCIFlvtX5QxnYVXL1pKtuH0ae3+iIk9H6v8AsdX/AIaf/JABS1qfUwSkqbve2J/9gVn9jq/8NP8A5IIkdFqw60tSPGnnfywEFHMvc/GLv0ZlBeayiQLdkfgSPGE+HdF5qSCqlqVG2siaB/pi/dG8MmyyU9TMTKWMwGRQKSLFJcWsbcQ3AwFa6VUeRKc24Bu7l0jXwLg84ps2ah9PUmOg9M8LqFKIlyJygGAaWtQc3JDAhtAYq87onOIAFNUgjfqZtz/dgEalOOwpuW0Brnr4w7m9EKwd2nnn/wAMwH/TA56O1osaOpP/AIJp/wDmATGaTr7oxSDun2QyPRys2o6sf+tO/kialwmvl92kq24fRpxHpkgE4l8wPUfCJpcmYe6r0XFhl4fULtMw+qHP6LOI/wBDj2x7P6MTtqSo8pE4c/uwFeMufxP94H3x59cNvd8Icr6NVI0p6sf+Cd/JGHAq0D/h6k+NNN+CYBIZ0z7nsMRzJyt0GHhwer3pKnykTv5IjVg1V/ZKr/Dzv5ICvqPIiMh0rAqs/wDSVX+HnfyRkB//2Q=="/>
          <p:cNvSpPr>
            <a:spLocks noChangeAspect="1" noChangeArrowheads="1"/>
          </p:cNvSpPr>
          <p:nvPr/>
        </p:nvSpPr>
        <p:spPr bwMode="auto">
          <a:xfrm>
            <a:off x="-61913" y="-136525"/>
            <a:ext cx="304801" cy="304800"/>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2" name="מלבן 51"/>
          <p:cNvSpPr/>
          <p:nvPr/>
        </p:nvSpPr>
        <p:spPr>
          <a:xfrm>
            <a:off x="539552" y="116632"/>
            <a:ext cx="3960441" cy="369332"/>
          </a:xfrm>
          <a:prstGeom prst="rect">
            <a:avLst/>
          </a:prstGeom>
        </p:spPr>
        <p:txBody>
          <a:bodyPr wrap="square">
            <a:spAutoFit/>
          </a:bodyPr>
          <a:lstStyle/>
          <a:p>
            <a:r>
              <a:rPr lang="he-IL" dirty="0" smtClean="0">
                <a:solidFill>
                  <a:schemeClr val="tx1">
                    <a:lumMod val="50000"/>
                    <a:lumOff val="50000"/>
                  </a:schemeClr>
                </a:solidFill>
              </a:rPr>
              <a:t> </a:t>
            </a:r>
            <a:endParaRPr lang="he-IL" dirty="0">
              <a:solidFill>
                <a:schemeClr val="tx1">
                  <a:lumMod val="50000"/>
                  <a:lumOff val="50000"/>
                </a:schemeClr>
              </a:solidFill>
            </a:endParaRPr>
          </a:p>
        </p:txBody>
      </p:sp>
      <p:sp>
        <p:nvSpPr>
          <p:cNvPr id="56" name="מלבן 55"/>
          <p:cNvSpPr/>
          <p:nvPr/>
        </p:nvSpPr>
        <p:spPr>
          <a:xfrm>
            <a:off x="1071538" y="1071546"/>
            <a:ext cx="7500990" cy="646331"/>
          </a:xfrm>
          <a:prstGeom prst="rect">
            <a:avLst/>
          </a:prstGeom>
        </p:spPr>
        <p:txBody>
          <a:bodyPr wrap="square">
            <a:spAutoFit/>
          </a:bodyPr>
          <a:lstStyle/>
          <a:p>
            <a:endParaRPr lang="he-IL" sz="1200" dirty="0" smtClean="0"/>
          </a:p>
          <a:p>
            <a:endParaRPr lang="he-IL" sz="1200" dirty="0" smtClean="0">
              <a:solidFill>
                <a:schemeClr val="tx1">
                  <a:lumMod val="50000"/>
                  <a:lumOff val="50000"/>
                </a:schemeClr>
              </a:solidFill>
            </a:endParaRPr>
          </a:p>
          <a:p>
            <a:endParaRPr lang="he-IL" sz="1200" dirty="0" smtClean="0">
              <a:solidFill>
                <a:schemeClr val="tx1">
                  <a:lumMod val="50000"/>
                  <a:lumOff val="50000"/>
                </a:schemeClr>
              </a:solidFill>
            </a:endParaRPr>
          </a:p>
        </p:txBody>
      </p:sp>
      <p:sp>
        <p:nvSpPr>
          <p:cNvPr id="57" name="מלבן 56"/>
          <p:cNvSpPr/>
          <p:nvPr/>
        </p:nvSpPr>
        <p:spPr>
          <a:xfrm>
            <a:off x="928662" y="3068961"/>
            <a:ext cx="7500990" cy="2954655"/>
          </a:xfrm>
          <a:prstGeom prst="rect">
            <a:avLst/>
          </a:prstGeom>
        </p:spPr>
        <p:txBody>
          <a:bodyPr wrap="square">
            <a:spAutoFit/>
          </a:bodyPr>
          <a:lstStyle/>
          <a:p>
            <a:pPr algn="just">
              <a:lnSpc>
                <a:spcPct val="150000"/>
              </a:lnSpc>
            </a:pPr>
            <a:r>
              <a:rPr lang="he-IL" sz="1400" b="1" dirty="0" smtClean="0"/>
              <a:t>עקרונותיה של התכנית : </a:t>
            </a:r>
          </a:p>
          <a:p>
            <a:pPr algn="just">
              <a:lnSpc>
                <a:spcPct val="150000"/>
              </a:lnSpc>
              <a:buFont typeface="Arial" pitchFamily="34" charset="0"/>
              <a:buChar char="•"/>
            </a:pPr>
            <a:r>
              <a:rPr lang="he-IL" sz="1400" b="1" dirty="0" smtClean="0"/>
              <a:t>היררכיה של רחובות </a:t>
            </a:r>
            <a:r>
              <a:rPr lang="he-IL" sz="1200" dirty="0" smtClean="0"/>
              <a:t>שהבטיחה את קיומם של רחובות עסקיים ומסחריים לצד רחובות אינטימיים ושקטים למגורים, תוך יצירת ניתוק בין השניים. היררכיה זו נוצרה על ידי חלוקה לארבעה צירי תנועה: צירי פעילות ראשיים עם חזית מסחרית, רחובות רחבים ללא פעילות מסחרית ושני סוגי רחובות מגורים שקטים וצרים.</a:t>
            </a:r>
          </a:p>
          <a:p>
            <a:pPr algn="just">
              <a:lnSpc>
                <a:spcPct val="150000"/>
              </a:lnSpc>
              <a:buFont typeface="Arial" pitchFamily="34" charset="0"/>
              <a:buChar char="•"/>
            </a:pPr>
            <a:r>
              <a:rPr lang="he-IL" sz="1400" b="1" dirty="0" smtClean="0"/>
              <a:t>הבלוק </a:t>
            </a:r>
            <a:r>
              <a:rPr lang="he-IL" sz="1400" b="1" dirty="0" err="1" smtClean="0"/>
              <a:t>הגדסיאני</a:t>
            </a:r>
            <a:r>
              <a:rPr lang="he-IL" sz="1400" b="1" dirty="0" smtClean="0"/>
              <a:t>- </a:t>
            </a:r>
            <a:r>
              <a:rPr lang="he-IL" sz="1200" dirty="0" smtClean="0"/>
              <a:t>מתוך גריד הרחובות נוצר הבלוק העירוני במרכזו תוכננו גינות ציבוריות. כל בלוק היה שונה ממשנהו ויצר גיוון עירוני.</a:t>
            </a:r>
          </a:p>
          <a:p>
            <a:pPr algn="just">
              <a:lnSpc>
                <a:spcPct val="150000"/>
              </a:lnSpc>
              <a:buFont typeface="Arial" pitchFamily="34" charset="0"/>
              <a:buChar char="•"/>
            </a:pPr>
            <a:r>
              <a:rPr lang="he-IL" sz="1400" b="1" dirty="0" smtClean="0"/>
              <a:t>השדרות העירוניות</a:t>
            </a:r>
          </a:p>
          <a:p>
            <a:pPr algn="just">
              <a:lnSpc>
                <a:spcPct val="150000"/>
              </a:lnSpc>
              <a:buFont typeface="Arial" pitchFamily="34" charset="0"/>
              <a:buChar char="•"/>
            </a:pPr>
            <a:r>
              <a:rPr lang="he-IL" sz="1400" b="1" dirty="0" smtClean="0"/>
              <a:t>מבנה בודד </a:t>
            </a:r>
            <a:r>
              <a:rPr lang="he-IL" sz="1200" dirty="0" smtClean="0"/>
              <a:t>על כל חלקה בגובה  3-4 קומות.</a:t>
            </a:r>
          </a:p>
          <a:p>
            <a:pPr algn="just">
              <a:lnSpc>
                <a:spcPct val="150000"/>
              </a:lnSpc>
              <a:buFont typeface="Arial" pitchFamily="34" charset="0"/>
              <a:buChar char="•"/>
            </a:pPr>
            <a:r>
              <a:rPr lang="he-IL" sz="1400" b="1" dirty="0" smtClean="0"/>
              <a:t>נטיעת עצים </a:t>
            </a:r>
            <a:r>
              <a:rPr lang="he-IL" sz="1200" dirty="0" smtClean="0"/>
              <a:t>לאורך הרחובות, גינות כיס, שדרות וגינות ציבוריות.</a:t>
            </a:r>
            <a:endParaRPr lang="he-IL" sz="1200" dirty="0"/>
          </a:p>
        </p:txBody>
      </p:sp>
      <p:sp>
        <p:nvSpPr>
          <p:cNvPr id="17" name="מלבן 16"/>
          <p:cNvSpPr/>
          <p:nvPr/>
        </p:nvSpPr>
        <p:spPr>
          <a:xfrm>
            <a:off x="857224" y="1571612"/>
            <a:ext cx="7786742" cy="1443152"/>
          </a:xfrm>
          <a:prstGeom prst="rect">
            <a:avLst/>
          </a:prstGeom>
        </p:spPr>
        <p:txBody>
          <a:bodyPr wrap="square">
            <a:spAutoFit/>
          </a:bodyPr>
          <a:lstStyle/>
          <a:p>
            <a:pPr>
              <a:lnSpc>
                <a:spcPct val="150000"/>
              </a:lnSpc>
            </a:pPr>
            <a:r>
              <a:rPr lang="he-IL" sz="1200" dirty="0" smtClean="0">
                <a:solidFill>
                  <a:schemeClr val="tx1">
                    <a:lumMod val="50000"/>
                    <a:lumOff val="50000"/>
                  </a:schemeClr>
                </a:solidFill>
              </a:rPr>
              <a:t>.</a:t>
            </a:r>
          </a:p>
          <a:p>
            <a:pPr>
              <a:lnSpc>
                <a:spcPct val="150000"/>
              </a:lnSpc>
            </a:pPr>
            <a:r>
              <a:rPr lang="he-IL" sz="1200" dirty="0" smtClean="0">
                <a:solidFill>
                  <a:schemeClr val="tx1">
                    <a:lumMod val="50000"/>
                    <a:lumOff val="50000"/>
                  </a:schemeClr>
                </a:solidFill>
              </a:rPr>
              <a:t>  </a:t>
            </a:r>
          </a:p>
          <a:p>
            <a:pPr>
              <a:lnSpc>
                <a:spcPct val="150000"/>
              </a:lnSpc>
            </a:pPr>
            <a:endParaRPr lang="he-IL" sz="1200" dirty="0" smtClean="0">
              <a:solidFill>
                <a:schemeClr val="tx1">
                  <a:lumMod val="50000"/>
                  <a:lumOff val="50000"/>
                </a:schemeClr>
              </a:solidFill>
            </a:endParaRPr>
          </a:p>
          <a:p>
            <a:pPr>
              <a:lnSpc>
                <a:spcPct val="150000"/>
              </a:lnSpc>
            </a:pPr>
            <a:endParaRPr lang="he-IL" sz="1200" i="1" dirty="0" smtClean="0">
              <a:solidFill>
                <a:schemeClr val="tx1">
                  <a:lumMod val="50000"/>
                  <a:lumOff val="50000"/>
                </a:schemeClr>
              </a:solidFill>
            </a:endParaRPr>
          </a:p>
          <a:p>
            <a:pPr>
              <a:lnSpc>
                <a:spcPct val="150000"/>
              </a:lnSpc>
            </a:pPr>
            <a:r>
              <a:rPr lang="he-IL" sz="1200" dirty="0" smtClean="0">
                <a:solidFill>
                  <a:schemeClr val="tx1">
                    <a:lumMod val="50000"/>
                    <a:lumOff val="50000"/>
                  </a:schemeClr>
                </a:solidFill>
              </a:rPr>
              <a:t> </a:t>
            </a:r>
          </a:p>
        </p:txBody>
      </p:sp>
      <p:sp>
        <p:nvSpPr>
          <p:cNvPr id="11" name="מציין מיקום של מספר שקופית 10"/>
          <p:cNvSpPr>
            <a:spLocks noGrp="1"/>
          </p:cNvSpPr>
          <p:nvPr>
            <p:ph type="sldNum" sz="quarter" idx="12"/>
          </p:nvPr>
        </p:nvSpPr>
        <p:spPr/>
        <p:txBody>
          <a:bodyPr/>
          <a:lstStyle/>
          <a:p>
            <a:fld id="{DAF22AC9-109E-4E4D-92F9-530E51D9A3A2}" type="slidenum">
              <a:rPr lang="he-IL" smtClean="0"/>
              <a:pPr/>
              <a:t>8</a:t>
            </a:fld>
            <a:endParaRPr lang="he-IL" dirty="0"/>
          </a:p>
        </p:txBody>
      </p:sp>
      <p:sp>
        <p:nvSpPr>
          <p:cNvPr id="12" name="מציין מיקום של כותרת תחתונה 11"/>
          <p:cNvSpPr>
            <a:spLocks noGrp="1"/>
          </p:cNvSpPr>
          <p:nvPr>
            <p:ph type="ftr" sz="quarter" idx="11"/>
          </p:nvPr>
        </p:nvSpPr>
        <p:spPr/>
        <p:txBody>
          <a:bodyPr/>
          <a:lstStyle/>
          <a:p>
            <a:r>
              <a:rPr lang="he-IL" dirty="0" smtClean="0"/>
              <a:t>בית </a:t>
            </a:r>
            <a:r>
              <a:rPr lang="he-IL" dirty="0" err="1" smtClean="0"/>
              <a:t>המרפסןת</a:t>
            </a:r>
            <a:r>
              <a:rPr lang="he-IL" dirty="0" smtClean="0"/>
              <a:t> </a:t>
            </a:r>
            <a:endParaRPr lang="he-IL" dirty="0"/>
          </a:p>
        </p:txBody>
      </p:sp>
      <p:sp>
        <p:nvSpPr>
          <p:cNvPr id="13" name="מלבן 12"/>
          <p:cNvSpPr/>
          <p:nvPr/>
        </p:nvSpPr>
        <p:spPr>
          <a:xfrm>
            <a:off x="1000100" y="1142984"/>
            <a:ext cx="7429552" cy="1443152"/>
          </a:xfrm>
          <a:prstGeom prst="rect">
            <a:avLst/>
          </a:prstGeom>
        </p:spPr>
        <p:txBody>
          <a:bodyPr wrap="square">
            <a:spAutoFit/>
          </a:bodyPr>
          <a:lstStyle/>
          <a:p>
            <a:pPr algn="just">
              <a:lnSpc>
                <a:spcPct val="150000"/>
              </a:lnSpc>
            </a:pPr>
            <a:r>
              <a:rPr lang="he-IL" sz="1200" dirty="0" smtClean="0"/>
              <a:t>ההכרזה ניתנה לעיר הלבנה של תל אביב הן בשל הריכוז הגבוה של מבנים בסגנון הבינלאומי והן בזכות המרקם העירוני של תכנית </a:t>
            </a:r>
            <a:r>
              <a:rPr lang="he-IL" sz="1200" dirty="0" err="1" smtClean="0"/>
              <a:t>גדס</a:t>
            </a:r>
            <a:r>
              <a:rPr lang="he-IL" sz="1200" dirty="0" smtClean="0"/>
              <a:t>. העיר הלבנה של תל אביב </a:t>
            </a:r>
            <a:r>
              <a:rPr lang="he-IL" sz="1200" dirty="0" err="1" smtClean="0"/>
              <a:t>בתיכנונו</a:t>
            </a:r>
            <a:r>
              <a:rPr lang="he-IL" sz="1200" dirty="0" smtClean="0"/>
              <a:t> של סר פטריק </a:t>
            </a:r>
            <a:r>
              <a:rPr lang="he-IL" sz="1200" dirty="0" err="1" smtClean="0"/>
              <a:t>גדס</a:t>
            </a:r>
            <a:r>
              <a:rPr lang="he-IL" sz="1200" dirty="0" smtClean="0"/>
              <a:t>  (1832-1954) מהווה את המקום היחיד בו הוא מימש את הרעיונות התיאורטיים שלו בקנה מידה גדול.  תכנית </a:t>
            </a:r>
            <a:r>
              <a:rPr lang="he-IL" sz="1200" dirty="0" err="1" smtClean="0"/>
              <a:t>גדס</a:t>
            </a:r>
            <a:r>
              <a:rPr lang="he-IL" sz="1200" dirty="0" smtClean="0"/>
              <a:t> מתייחסת למלוא הנתונים הסביבתיים, כגון  האקלים המקומי, כיווני הרוחות, הטופוגרפיה  המקומית, הרקע היסטורי, מקורות עבודה, המבנה   החברתי והצרכים החומריים והרוחניים של  </a:t>
            </a:r>
            <a:r>
              <a:rPr lang="he-IL" sz="1200" dirty="0" err="1" smtClean="0"/>
              <a:t>האוכלוסיה</a:t>
            </a:r>
            <a:r>
              <a:rPr lang="he-IL" sz="1200" dirty="0" smtClean="0"/>
              <a:t> המקומית. לא עיר גנים אלא ישות עירונית בעלת צרכים פיזיים, כלכליים, חברתיים ואנושיים המהווה אורגניזם חי.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כותרת תחתונה 1"/>
          <p:cNvSpPr>
            <a:spLocks noGrp="1"/>
          </p:cNvSpPr>
          <p:nvPr>
            <p:ph type="ftr" sz="quarter" idx="11"/>
          </p:nvPr>
        </p:nvSpPr>
        <p:spPr/>
        <p:txBody>
          <a:bodyPr/>
          <a:lstStyle/>
          <a:p>
            <a:r>
              <a:rPr lang="he-IL" dirty="0" smtClean="0"/>
              <a:t>בית המרפסות</a:t>
            </a:r>
            <a:endParaRPr lang="he-IL" dirty="0"/>
          </a:p>
        </p:txBody>
      </p:sp>
      <p:sp>
        <p:nvSpPr>
          <p:cNvPr id="3" name="מציין מיקום של מספר שקופית 2"/>
          <p:cNvSpPr>
            <a:spLocks noGrp="1"/>
          </p:cNvSpPr>
          <p:nvPr>
            <p:ph type="sldNum" sz="quarter" idx="12"/>
          </p:nvPr>
        </p:nvSpPr>
        <p:spPr/>
        <p:txBody>
          <a:bodyPr/>
          <a:lstStyle/>
          <a:p>
            <a:fld id="{DAF22AC9-109E-4E4D-92F9-530E51D9A3A2}" type="slidenum">
              <a:rPr lang="he-IL" smtClean="0"/>
              <a:pPr/>
              <a:t>9</a:t>
            </a:fld>
            <a:endParaRPr lang="he-IL"/>
          </a:p>
        </p:txBody>
      </p:sp>
      <p:sp>
        <p:nvSpPr>
          <p:cNvPr id="4" name="מלבן 3"/>
          <p:cNvSpPr/>
          <p:nvPr/>
        </p:nvSpPr>
        <p:spPr>
          <a:xfrm>
            <a:off x="2286000" y="871890"/>
            <a:ext cx="4572000" cy="4437112"/>
          </a:xfrm>
          <a:prstGeom prst="rect">
            <a:avLst/>
          </a:prstGeom>
        </p:spPr>
        <p:txBody>
          <a:bodyPr>
            <a:spAutoFit/>
          </a:bodyPr>
          <a:lstStyle/>
          <a:p>
            <a:pPr>
              <a:lnSpc>
                <a:spcPct val="150000"/>
              </a:lnSpc>
              <a:spcAft>
                <a:spcPts val="1000"/>
              </a:spcAft>
              <a:defRPr/>
            </a:pPr>
            <a:r>
              <a:rPr lang="he-IL" sz="2000" b="1" dirty="0" smtClean="0">
                <a:ea typeface="Times New Roman"/>
              </a:rPr>
              <a:t>     עקרונות הסגנון  הבינלאומי -</a:t>
            </a:r>
            <a:endParaRPr lang="he-IL" sz="1200" b="1" dirty="0" smtClean="0">
              <a:ea typeface="Times New Roman"/>
            </a:endParaRPr>
          </a:p>
          <a:p>
            <a:pPr marL="342900" lvl="0" indent="-342900">
              <a:spcAft>
                <a:spcPts val="1200"/>
              </a:spcAft>
              <a:buSzPts val="1000"/>
              <a:buFont typeface="Arial" pitchFamily="34" charset="0"/>
              <a:buChar char="•"/>
              <a:tabLst>
                <a:tab pos="457200" algn="l"/>
              </a:tabLst>
            </a:pPr>
            <a:r>
              <a:rPr lang="he-IL" sz="1400" dirty="0" smtClean="0">
                <a:ea typeface="Times New Roman"/>
              </a:rPr>
              <a:t>תפיסת האדריכלות כחלל ולא כמאסה</a:t>
            </a:r>
            <a:endParaRPr lang="en-US" sz="1400" dirty="0" smtClean="0">
              <a:ea typeface="Calibri"/>
            </a:endParaRPr>
          </a:p>
          <a:p>
            <a:pPr marL="342900" lvl="0" indent="-342900">
              <a:spcAft>
                <a:spcPts val="1200"/>
              </a:spcAft>
              <a:buSzPts val="1000"/>
              <a:buFont typeface="Arial" pitchFamily="34" charset="0"/>
              <a:buChar char="•"/>
              <a:tabLst>
                <a:tab pos="457200" algn="l"/>
              </a:tabLst>
            </a:pPr>
            <a:r>
              <a:rPr lang="he-IL" sz="1400" dirty="0" smtClean="0">
                <a:ea typeface="Times New Roman"/>
              </a:rPr>
              <a:t>סדירות במקום סימטריה</a:t>
            </a:r>
            <a:endParaRPr lang="en-US" sz="1400" dirty="0" smtClean="0">
              <a:ea typeface="Calibri"/>
            </a:endParaRPr>
          </a:p>
          <a:p>
            <a:pPr marL="342900" lvl="0" indent="-342900">
              <a:spcAft>
                <a:spcPts val="1200"/>
              </a:spcAft>
              <a:buSzPts val="1000"/>
              <a:buFont typeface="Arial" pitchFamily="34" charset="0"/>
              <a:buChar char="•"/>
              <a:tabLst>
                <a:tab pos="457200" algn="l"/>
              </a:tabLst>
            </a:pPr>
            <a:r>
              <a:rPr lang="he-IL" sz="1400" dirty="0" smtClean="0">
                <a:ea typeface="Times New Roman"/>
              </a:rPr>
              <a:t>הימנעות מקישוטים לא תפקודיים</a:t>
            </a:r>
            <a:endParaRPr lang="en-US" sz="1400" dirty="0" smtClean="0">
              <a:ea typeface="Calibri"/>
            </a:endParaRPr>
          </a:p>
          <a:p>
            <a:pPr marL="342900" lvl="0" indent="-342900">
              <a:spcAft>
                <a:spcPts val="1200"/>
              </a:spcAft>
              <a:buSzPts val="1000"/>
              <a:buFont typeface="Arial" pitchFamily="34" charset="0"/>
              <a:buChar char="•"/>
              <a:tabLst>
                <a:tab pos="457200" algn="l"/>
              </a:tabLst>
            </a:pPr>
            <a:r>
              <a:rPr lang="he-IL" sz="1400" dirty="0" smtClean="0">
                <a:ea typeface="Times New Roman"/>
              </a:rPr>
              <a:t>בנייה על עמודים</a:t>
            </a:r>
            <a:endParaRPr lang="en-US" sz="1400" dirty="0" smtClean="0">
              <a:ea typeface="Calibri"/>
            </a:endParaRPr>
          </a:p>
          <a:p>
            <a:pPr marL="342900" lvl="0" indent="-342900">
              <a:spcAft>
                <a:spcPts val="1200"/>
              </a:spcAft>
              <a:buSzPts val="1000"/>
              <a:buFont typeface="Arial" pitchFamily="34" charset="0"/>
              <a:buChar char="•"/>
              <a:tabLst>
                <a:tab pos="457200" algn="l"/>
              </a:tabLst>
            </a:pPr>
            <a:r>
              <a:rPr lang="he-IL" sz="1400" dirty="0" smtClean="0">
                <a:ea typeface="Times New Roman"/>
              </a:rPr>
              <a:t>תכנית חופשית</a:t>
            </a:r>
            <a:endParaRPr lang="en-US" sz="1400" dirty="0" smtClean="0">
              <a:ea typeface="Calibri"/>
            </a:endParaRPr>
          </a:p>
          <a:p>
            <a:pPr marL="342900" lvl="0" indent="-342900">
              <a:spcAft>
                <a:spcPts val="1200"/>
              </a:spcAft>
              <a:buSzPts val="1000"/>
              <a:buFont typeface="Arial" pitchFamily="34" charset="0"/>
              <a:buChar char="•"/>
              <a:tabLst>
                <a:tab pos="457200" algn="l"/>
              </a:tabLst>
            </a:pPr>
            <a:r>
              <a:rPr lang="he-IL" sz="1400" dirty="0" smtClean="0">
                <a:ea typeface="Times New Roman"/>
              </a:rPr>
              <a:t>חלון פס</a:t>
            </a:r>
            <a:endParaRPr lang="en-US" sz="1400" dirty="0" smtClean="0">
              <a:ea typeface="Calibri"/>
            </a:endParaRPr>
          </a:p>
          <a:p>
            <a:pPr marL="342900" lvl="0" indent="-342900">
              <a:spcAft>
                <a:spcPts val="1200"/>
              </a:spcAft>
              <a:buSzPts val="1000"/>
              <a:buFont typeface="Arial" pitchFamily="34" charset="0"/>
              <a:buChar char="•"/>
              <a:tabLst>
                <a:tab pos="457200" algn="l"/>
              </a:tabLst>
            </a:pPr>
            <a:r>
              <a:rPr lang="he-IL" sz="1400" dirty="0" smtClean="0">
                <a:ea typeface="Times New Roman"/>
              </a:rPr>
              <a:t>חזית פשוטה</a:t>
            </a:r>
            <a:endParaRPr lang="en-US" sz="1400" dirty="0" smtClean="0">
              <a:ea typeface="Calibri"/>
            </a:endParaRPr>
          </a:p>
          <a:p>
            <a:pPr marL="342900" lvl="0" indent="-342900">
              <a:spcAft>
                <a:spcPts val="1200"/>
              </a:spcAft>
              <a:buSzPts val="1000"/>
              <a:buFont typeface="Arial" pitchFamily="34" charset="0"/>
              <a:buChar char="•"/>
              <a:tabLst>
                <a:tab pos="457200" algn="l"/>
              </a:tabLst>
            </a:pPr>
            <a:r>
              <a:rPr lang="he-IL" sz="1400" dirty="0" smtClean="0">
                <a:ea typeface="Times New Roman"/>
              </a:rPr>
              <a:t>גג שטוח ומנוצל</a:t>
            </a:r>
            <a:endParaRPr lang="en-US" sz="1400" dirty="0" smtClean="0">
              <a:ea typeface="Calibri"/>
            </a:endParaRPr>
          </a:p>
          <a:p>
            <a:pPr marL="342900" lvl="0" indent="-342900">
              <a:spcAft>
                <a:spcPts val="1200"/>
              </a:spcAft>
              <a:buSzPts val="1000"/>
              <a:buFont typeface="Arial" pitchFamily="34" charset="0"/>
              <a:buChar char="•"/>
              <a:tabLst>
                <a:tab pos="457200" algn="l"/>
              </a:tabLst>
            </a:pPr>
            <a:r>
              <a:rPr lang="he-IL" sz="1400" dirty="0" smtClean="0">
                <a:ea typeface="Times New Roman"/>
              </a:rPr>
              <a:t>חדרי מדרגות מודגשים באריחי זכוכית היוצרים הדגשה אנכית</a:t>
            </a:r>
            <a:endParaRPr lang="en-US" sz="1400" dirty="0" smtClean="0">
              <a:ea typeface="Calibri"/>
            </a:endParaRPr>
          </a:p>
          <a:p>
            <a:pPr marL="342900" lvl="0" indent="-342900">
              <a:spcAft>
                <a:spcPts val="1200"/>
              </a:spcAft>
              <a:buSzPts val="1000"/>
              <a:buFont typeface="Arial" pitchFamily="34" charset="0"/>
              <a:buChar char="•"/>
              <a:tabLst>
                <a:tab pos="457200" algn="l"/>
              </a:tabLst>
            </a:pPr>
            <a:r>
              <a:rPr lang="he-IL" sz="1400" dirty="0" smtClean="0">
                <a:ea typeface="Times New Roman"/>
              </a:rPr>
              <a:t>הפרדה בין גושי הבניין להדגשה אופקית</a:t>
            </a:r>
            <a:endParaRPr lang="en-US" sz="1400" dirty="0" smtClean="0">
              <a:ea typeface="Calibri"/>
            </a:endParaRPr>
          </a:p>
        </p:txBody>
      </p:sp>
      <p:sp>
        <p:nvSpPr>
          <p:cNvPr id="5" name="מלבן 4"/>
          <p:cNvSpPr/>
          <p:nvPr/>
        </p:nvSpPr>
        <p:spPr>
          <a:xfrm>
            <a:off x="6000760" y="6429396"/>
            <a:ext cx="2857520" cy="276999"/>
          </a:xfrm>
          <a:prstGeom prst="rect">
            <a:avLst/>
          </a:prstGeom>
        </p:spPr>
        <p:txBody>
          <a:bodyPr wrap="square">
            <a:spAutoFit/>
          </a:bodyPr>
          <a:lstStyle/>
          <a:p>
            <a:r>
              <a:rPr lang="he-IL" sz="1200" dirty="0" smtClean="0">
                <a:latin typeface="Calibri" pitchFamily="34" charset="0"/>
                <a:ea typeface="Calibri" pitchFamily="34" charset="0"/>
                <a:cs typeface="Arial" pitchFamily="34" charset="0"/>
              </a:rPr>
              <a:t>  עפ"י - </a:t>
            </a:r>
            <a:r>
              <a:rPr lang="en-US" sz="1200" dirty="0" smtClean="0">
                <a:latin typeface="Calibri" pitchFamily="34" charset="0"/>
                <a:ea typeface="Calibri" pitchFamily="34" charset="0"/>
                <a:cs typeface="Arial" pitchFamily="34" charset="0"/>
              </a:rPr>
              <a:t>http</a:t>
            </a:r>
            <a:r>
              <a:rPr lang="en-US" sz="1200" dirty="0" smtClean="0">
                <a:latin typeface="Calibri" pitchFamily="34" charset="0"/>
                <a:ea typeface="Calibri" pitchFamily="34" charset="0"/>
                <a:cs typeface="Arial" pitchFamily="34" charset="0"/>
              </a:rPr>
              <a:t>://</a:t>
            </a:r>
            <a:r>
              <a:rPr lang="en-US" sz="1200" dirty="0" smtClean="0">
                <a:latin typeface="Calibri" pitchFamily="34" charset="0"/>
                <a:ea typeface="Calibri" pitchFamily="34" charset="0"/>
                <a:cs typeface="Arial" pitchFamily="34" charset="0"/>
              </a:rPr>
              <a:t>cms.education.gov.il</a:t>
            </a:r>
            <a:endParaRPr lang="he-IL" sz="1200" dirty="0"/>
          </a:p>
        </p:txBody>
      </p:sp>
    </p:spTree>
  </p:cSld>
  <p:clrMapOvr>
    <a:masterClrMapping/>
  </p:clrMapOvr>
</p:sld>
</file>

<file path=ppt/theme/theme1.xml><?xml version="1.0" encoding="utf-8"?>
<a:theme xmlns:a="http://schemas.openxmlformats.org/drawingml/2006/main" name="ערכת נושא של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9634</TotalTime>
  <Words>3282</Words>
  <Application>Microsoft Office PowerPoint</Application>
  <PresentationFormat>‫הצגה על המסך (4:3)</PresentationFormat>
  <Paragraphs>542</Paragraphs>
  <Slides>52</Slides>
  <Notes>4</Notes>
  <HiddenSlides>0</HiddenSlides>
  <MMClips>0</MMClips>
  <ScaleCrop>false</ScaleCrop>
  <HeadingPairs>
    <vt:vector size="6" baseType="variant">
      <vt:variant>
        <vt:lpstr>ערכת נושא</vt:lpstr>
      </vt:variant>
      <vt:variant>
        <vt:i4>1</vt:i4>
      </vt:variant>
      <vt:variant>
        <vt:lpstr>שרתי OLE מוטבעים</vt:lpstr>
      </vt:variant>
      <vt:variant>
        <vt:i4>1</vt:i4>
      </vt:variant>
      <vt:variant>
        <vt:lpstr>כותרות שקופיות</vt:lpstr>
      </vt:variant>
      <vt:variant>
        <vt:i4>52</vt:i4>
      </vt:variant>
    </vt:vector>
  </HeadingPairs>
  <TitlesOfParts>
    <vt:vector size="54" baseType="lpstr">
      <vt:lpstr>ערכת נושא של Office</vt:lpstr>
      <vt:lpstr>Acrobat Document</vt:lpstr>
      <vt:lpstr>תיק תיעוד 'בית המרפסות'  כתובת- דיזנגוף 54  פינת קינג ג'ורג' 68  תל אביב   אדריכל -זאב הלר   שנת הקמה- 1936  </vt:lpstr>
      <vt:lpstr>שקופית 2</vt:lpstr>
      <vt:lpstr>1.מבוא </vt:lpstr>
      <vt:lpstr>שקופית 4</vt:lpstr>
      <vt:lpstr>שקופית 5</vt:lpstr>
      <vt:lpstr>שקופית 6</vt:lpstr>
      <vt:lpstr>שקופית 7</vt:lpstr>
      <vt:lpstr>שקופית 8</vt:lpstr>
      <vt:lpstr>שקופית 9</vt:lpstr>
      <vt:lpstr> </vt:lpstr>
      <vt:lpstr> </vt:lpstr>
      <vt:lpstr>שקופית 12</vt:lpstr>
      <vt:lpstr>שקופית 13</vt:lpstr>
      <vt:lpstr>שקופית 14</vt:lpstr>
      <vt:lpstr>שקופית 15</vt:lpstr>
      <vt:lpstr>שקופית 16</vt:lpstr>
      <vt:lpstr>מפות היסטוריות </vt:lpstr>
      <vt:lpstr>שקופית 18</vt:lpstr>
      <vt:lpstr>1935 יפו - תל  אביב  לפני הקמת הבניין  </vt:lpstr>
      <vt:lpstr>1922- תל  אביב  העיר הבנויה וגבולות העירייה  לפני הקמת הבניין  </vt:lpstr>
      <vt:lpstr>   </vt:lpstr>
      <vt:lpstr>     תל אביב – מפת אזורי הכרזת ה"עיר הלבנה"   </vt:lpstr>
      <vt:lpstr> </vt:lpstr>
      <vt:lpstr> מסמכים היסטוריים </vt:lpstr>
      <vt:lpstr>שקופית 25</vt:lpstr>
      <vt:lpstr>שקופית 26</vt:lpstr>
      <vt:lpstr>שקופית 27</vt:lpstr>
      <vt:lpstr>שקופית 28</vt:lpstr>
      <vt:lpstr>שקופית 29</vt:lpstr>
      <vt:lpstr>שקופית 30</vt:lpstr>
      <vt:lpstr>שקופית 31</vt:lpstr>
      <vt:lpstr>שקופית 32</vt:lpstr>
      <vt:lpstr>שקופית 33</vt:lpstr>
      <vt:lpstr> שרטוטים</vt:lpstr>
      <vt:lpstr>תוכנית מקורית - 1936  </vt:lpstr>
      <vt:lpstr>תוכניות מקוריות -1936</vt:lpstr>
      <vt:lpstr> בקשה לבניית מקלט - 1941 </vt:lpstr>
      <vt:lpstr>שקופית 38</vt:lpstr>
      <vt:lpstr>  מבט על קומה אופיינית  ללא קנ"מ</vt:lpstr>
      <vt:lpstr>תמונות </vt:lpstr>
      <vt:lpstr> </vt:lpstr>
      <vt:lpstr>שקופית 42</vt:lpstr>
      <vt:lpstr>שקופית 43</vt:lpstr>
      <vt:lpstr>שקופית 44</vt:lpstr>
      <vt:lpstr>מבטים לעבר הבניין מכיוון רח' דיזנגוף  צילום-מיכל זוהר 2003</vt:lpstr>
      <vt:lpstr>שקופית 46</vt:lpstr>
      <vt:lpstr>ליקויים והמלצות </vt:lpstr>
      <vt:lpstr>שקופית 48</vt:lpstr>
      <vt:lpstr>שקופית 49</vt:lpstr>
      <vt:lpstr>  </vt:lpstr>
      <vt:lpstr>  </vt:lpstr>
      <vt:lpstr>שקופית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תיק תיעוד                               בית המרפסות</dc:title>
  <dc:creator>User</dc:creator>
  <cp:lastModifiedBy>User</cp:lastModifiedBy>
  <cp:revision>315</cp:revision>
  <dcterms:created xsi:type="dcterms:W3CDTF">2014-08-05T20:22:48Z</dcterms:created>
  <dcterms:modified xsi:type="dcterms:W3CDTF">2015-10-18T00:31:15Z</dcterms:modified>
</cp:coreProperties>
</file>